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Nunito"/>
      <p:regular r:id="rId57"/>
      <p:bold r:id="rId58"/>
      <p:italic r:id="rId59"/>
      <p:boldItalic r:id="rId60"/>
    </p:embeddedFont>
    <p:embeddedFont>
      <p:font typeface="Russo One"/>
      <p:regular r:id="rId61"/>
    </p:embeddedFont>
    <p:embeddedFont>
      <p:font typeface="Archivo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80BD34-7C86-4E42-86B7-BFB0AB6D57C3}">
  <a:tblStyle styleId="{2A80BD34-7C86-4E42-86B7-BFB0AB6D57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62A4971-F5BE-4737-8BBF-666D6597D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rchivo-regular.fntdata"/><Relationship Id="rId61" Type="http://schemas.openxmlformats.org/officeDocument/2006/relationships/font" Target="fonts/RussoOne-regular.fntdata"/><Relationship Id="rId20" Type="http://schemas.openxmlformats.org/officeDocument/2006/relationships/slide" Target="slides/slide14.xml"/><Relationship Id="rId64" Type="http://schemas.openxmlformats.org/officeDocument/2006/relationships/font" Target="fonts/Archivo-italic.fntdata"/><Relationship Id="rId63" Type="http://schemas.openxmlformats.org/officeDocument/2006/relationships/font" Target="fonts/Archiv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Archiv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Nunito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Nunito-italic.fntdata"/><Relationship Id="rId14" Type="http://schemas.openxmlformats.org/officeDocument/2006/relationships/slide" Target="slides/slide8.xml"/><Relationship Id="rId58" Type="http://schemas.openxmlformats.org/officeDocument/2006/relationships/font" Target="fonts/Nuni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847a1a53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847a1a5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847a1a535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847a1a535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847a1a53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847a1a53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847a1a535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847a1a535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847a1a535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847a1a535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847a1a535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847a1a53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914aa3d99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914aa3d9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910b6922c_0_2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910b6922c_0_2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914aa3d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914aa3d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914aa3d9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914aa3d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914aa3d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914aa3d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910b6922c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4910b6922c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914aa3d9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914aa3d9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914aa3d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914aa3d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4054af57b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4054af57b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054af57bf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054af57bf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054af57b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054af57b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054af57b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054af57b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054af57b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054af57b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054af57bf_1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054af57bf_1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054af57b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054af57b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054af57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054af57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054af57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054af57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054af57b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054af57b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054af57b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054af57b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054af57b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054af57b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914aa3d9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914aa3d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054af57b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054af57b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914aa3d9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914aa3d9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914aa3d9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914aa3d9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914aa3d9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914aa3d9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914aa3d9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4914aa3d9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847a1a53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847a1a53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4914aa3d9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4914aa3d9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4914aa3d99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4914aa3d99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914aa3d99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914aa3d99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847a1a535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847a1a53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847a1a535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847a1a535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4847a1a535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4847a1a535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4847a1a535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4847a1a535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910b6922c_0_2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910b6922c_0_2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910b6922c_0_2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910b6922c_0_2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847a1a53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847a1a53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847a1a53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847a1a53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847a1a535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847a1a535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colab.research.google.com/drive/1yf8todEq0MV3AsZBhdB4eP7658O9iyZS?usp=sharing#scrollTo=ncxIEyoPn_h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42.png"/><Relationship Id="rId8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reuters.com/business/retail-consumer/indias-godrej-consumer-mulls-more-gradual-price-hikes-soaps-2025-03-10/?utm_source=chatgpt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google.com/spreadsheets/d/1KCsms5D8CceRTbYki4ygCs5vlzVhCAvu/edit?usp=sharing&amp;ouid=101057529683988520379&amp;rtpof=true&amp;sd=true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subTitle"/>
          </p:nvPr>
        </p:nvSpPr>
        <p:spPr>
          <a:xfrm>
            <a:off x="3725425" y="3992050"/>
            <a:ext cx="4619100" cy="750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sso One"/>
                <a:ea typeface="Russo One"/>
                <a:cs typeface="Russo One"/>
                <a:sym typeface="Russo One"/>
              </a:rPr>
              <a:t>Group - 11 </a:t>
            </a:r>
            <a:endParaRPr sz="2000">
              <a:latin typeface="Russo One"/>
              <a:ea typeface="Russo One"/>
              <a:cs typeface="Russo One"/>
              <a:sym typeface="Russo One"/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910954" y="1330395"/>
            <a:ext cx="2494350" cy="2661645"/>
            <a:chOff x="701400" y="2311375"/>
            <a:chExt cx="809775" cy="1109250"/>
          </a:xfrm>
        </p:grpSpPr>
        <p:sp>
          <p:nvSpPr>
            <p:cNvPr id="130" name="Google Shape;130;p13"/>
            <p:cNvSpPr/>
            <p:nvPr/>
          </p:nvSpPr>
          <p:spPr>
            <a:xfrm>
              <a:off x="1457550" y="2798675"/>
              <a:ext cx="16825" cy="525725"/>
            </a:xfrm>
            <a:custGeom>
              <a:rect b="b" l="l" r="r" t="t"/>
              <a:pathLst>
                <a:path extrusionOk="0" h="21029" w="673">
                  <a:moveTo>
                    <a:pt x="672" y="1"/>
                  </a:moveTo>
                  <a:lnTo>
                    <a:pt x="224" y="257"/>
                  </a:lnTo>
                  <a:lnTo>
                    <a:pt x="160" y="20676"/>
                  </a:lnTo>
                  <a:lnTo>
                    <a:pt x="160" y="20740"/>
                  </a:lnTo>
                  <a:lnTo>
                    <a:pt x="160" y="20804"/>
                  </a:lnTo>
                  <a:cubicBezTo>
                    <a:pt x="160" y="20804"/>
                    <a:pt x="160" y="20836"/>
                    <a:pt x="128" y="20836"/>
                  </a:cubicBezTo>
                  <a:lnTo>
                    <a:pt x="128" y="20900"/>
                  </a:lnTo>
                  <a:lnTo>
                    <a:pt x="96" y="20932"/>
                  </a:lnTo>
                  <a:cubicBezTo>
                    <a:pt x="96" y="20964"/>
                    <a:pt x="96" y="20964"/>
                    <a:pt x="64" y="20964"/>
                  </a:cubicBezTo>
                  <a:lnTo>
                    <a:pt x="64" y="20990"/>
                  </a:lnTo>
                  <a:lnTo>
                    <a:pt x="64" y="20990"/>
                  </a:lnTo>
                  <a:lnTo>
                    <a:pt x="480" y="20740"/>
                  </a:lnTo>
                  <a:lnTo>
                    <a:pt x="512" y="20740"/>
                  </a:lnTo>
                  <a:cubicBezTo>
                    <a:pt x="512" y="20708"/>
                    <a:pt x="512" y="20708"/>
                    <a:pt x="544" y="20708"/>
                  </a:cubicBezTo>
                  <a:lnTo>
                    <a:pt x="544" y="20676"/>
                  </a:lnTo>
                  <a:cubicBezTo>
                    <a:pt x="576" y="20644"/>
                    <a:pt x="576" y="20644"/>
                    <a:pt x="576" y="20612"/>
                  </a:cubicBezTo>
                  <a:lnTo>
                    <a:pt x="608" y="20580"/>
                  </a:lnTo>
                  <a:lnTo>
                    <a:pt x="608" y="20548"/>
                  </a:lnTo>
                  <a:lnTo>
                    <a:pt x="608" y="20484"/>
                  </a:lnTo>
                  <a:lnTo>
                    <a:pt x="608" y="20420"/>
                  </a:lnTo>
                  <a:lnTo>
                    <a:pt x="672" y="1"/>
                  </a:lnTo>
                  <a:close/>
                  <a:moveTo>
                    <a:pt x="64" y="20990"/>
                  </a:moveTo>
                  <a:lnTo>
                    <a:pt x="45" y="21001"/>
                  </a:lnTo>
                  <a:cubicBezTo>
                    <a:pt x="50" y="20998"/>
                    <a:pt x="56" y="20996"/>
                    <a:pt x="64" y="20996"/>
                  </a:cubicBezTo>
                  <a:lnTo>
                    <a:pt x="64" y="20990"/>
                  </a:lnTo>
                  <a:close/>
                  <a:moveTo>
                    <a:pt x="45" y="21002"/>
                  </a:moveTo>
                  <a:lnTo>
                    <a:pt x="0" y="21029"/>
                  </a:lnTo>
                  <a:cubicBezTo>
                    <a:pt x="24" y="21029"/>
                    <a:pt x="30" y="21011"/>
                    <a:pt x="45" y="21002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456750" y="2797275"/>
              <a:ext cx="18425" cy="527925"/>
            </a:xfrm>
            <a:custGeom>
              <a:rect b="b" l="l" r="r" t="t"/>
              <a:pathLst>
                <a:path extrusionOk="0" h="21117" w="737">
                  <a:moveTo>
                    <a:pt x="672" y="121"/>
                  </a:moveTo>
                  <a:lnTo>
                    <a:pt x="640" y="20444"/>
                  </a:lnTo>
                  <a:lnTo>
                    <a:pt x="640" y="20476"/>
                  </a:lnTo>
                  <a:cubicBezTo>
                    <a:pt x="640" y="20508"/>
                    <a:pt x="640" y="20508"/>
                    <a:pt x="608" y="20540"/>
                  </a:cubicBezTo>
                  <a:lnTo>
                    <a:pt x="608" y="20572"/>
                  </a:lnTo>
                  <a:lnTo>
                    <a:pt x="608" y="20636"/>
                  </a:lnTo>
                  <a:cubicBezTo>
                    <a:pt x="576" y="20636"/>
                    <a:pt x="576" y="20636"/>
                    <a:pt x="576" y="20668"/>
                  </a:cubicBezTo>
                  <a:cubicBezTo>
                    <a:pt x="576" y="20668"/>
                    <a:pt x="576" y="20700"/>
                    <a:pt x="544" y="20700"/>
                  </a:cubicBezTo>
                  <a:lnTo>
                    <a:pt x="544" y="20732"/>
                  </a:lnTo>
                  <a:cubicBezTo>
                    <a:pt x="512" y="20732"/>
                    <a:pt x="512" y="20732"/>
                    <a:pt x="512" y="20764"/>
                  </a:cubicBezTo>
                  <a:cubicBezTo>
                    <a:pt x="512" y="20764"/>
                    <a:pt x="480" y="20764"/>
                    <a:pt x="480" y="20796"/>
                  </a:cubicBezTo>
                  <a:lnTo>
                    <a:pt x="192" y="20956"/>
                  </a:lnTo>
                  <a:cubicBezTo>
                    <a:pt x="192" y="20956"/>
                    <a:pt x="192" y="20924"/>
                    <a:pt x="224" y="20924"/>
                  </a:cubicBezTo>
                  <a:lnTo>
                    <a:pt x="224" y="20860"/>
                  </a:lnTo>
                  <a:lnTo>
                    <a:pt x="224" y="20796"/>
                  </a:lnTo>
                  <a:lnTo>
                    <a:pt x="224" y="20732"/>
                  </a:lnTo>
                  <a:lnTo>
                    <a:pt x="288" y="345"/>
                  </a:lnTo>
                  <a:lnTo>
                    <a:pt x="672" y="121"/>
                  </a:lnTo>
                  <a:close/>
                  <a:moveTo>
                    <a:pt x="708" y="1"/>
                  </a:moveTo>
                  <a:cubicBezTo>
                    <a:pt x="704" y="1"/>
                    <a:pt x="704" y="9"/>
                    <a:pt x="704" y="25"/>
                  </a:cubicBezTo>
                  <a:lnTo>
                    <a:pt x="224" y="281"/>
                  </a:lnTo>
                  <a:lnTo>
                    <a:pt x="224" y="313"/>
                  </a:lnTo>
                  <a:lnTo>
                    <a:pt x="160" y="20732"/>
                  </a:lnTo>
                  <a:lnTo>
                    <a:pt x="160" y="20796"/>
                  </a:lnTo>
                  <a:lnTo>
                    <a:pt x="160" y="20860"/>
                  </a:lnTo>
                  <a:cubicBezTo>
                    <a:pt x="160" y="20860"/>
                    <a:pt x="128" y="20860"/>
                    <a:pt x="128" y="20892"/>
                  </a:cubicBezTo>
                  <a:lnTo>
                    <a:pt x="128" y="20924"/>
                  </a:lnTo>
                  <a:lnTo>
                    <a:pt x="96" y="20956"/>
                  </a:lnTo>
                  <a:cubicBezTo>
                    <a:pt x="96" y="20988"/>
                    <a:pt x="64" y="20988"/>
                    <a:pt x="64" y="21020"/>
                  </a:cubicBezTo>
                  <a:lnTo>
                    <a:pt x="32" y="21020"/>
                  </a:lnTo>
                  <a:cubicBezTo>
                    <a:pt x="32" y="21052"/>
                    <a:pt x="32" y="21052"/>
                    <a:pt x="0" y="21052"/>
                  </a:cubicBezTo>
                  <a:lnTo>
                    <a:pt x="0" y="21085"/>
                  </a:lnTo>
                  <a:cubicBezTo>
                    <a:pt x="0" y="21117"/>
                    <a:pt x="32" y="21117"/>
                    <a:pt x="32" y="21117"/>
                  </a:cubicBezTo>
                  <a:lnTo>
                    <a:pt x="64" y="21117"/>
                  </a:lnTo>
                  <a:lnTo>
                    <a:pt x="512" y="20828"/>
                  </a:lnTo>
                  <a:cubicBezTo>
                    <a:pt x="512" y="20828"/>
                    <a:pt x="544" y="20828"/>
                    <a:pt x="544" y="20796"/>
                  </a:cubicBezTo>
                  <a:cubicBezTo>
                    <a:pt x="576" y="20796"/>
                    <a:pt x="576" y="20796"/>
                    <a:pt x="576" y="20764"/>
                  </a:cubicBezTo>
                  <a:cubicBezTo>
                    <a:pt x="608" y="20764"/>
                    <a:pt x="608" y="20764"/>
                    <a:pt x="608" y="20732"/>
                  </a:cubicBezTo>
                  <a:cubicBezTo>
                    <a:pt x="640" y="20732"/>
                    <a:pt x="640" y="20700"/>
                    <a:pt x="640" y="20700"/>
                  </a:cubicBezTo>
                  <a:cubicBezTo>
                    <a:pt x="640" y="20668"/>
                    <a:pt x="640" y="20668"/>
                    <a:pt x="672" y="20636"/>
                  </a:cubicBezTo>
                  <a:lnTo>
                    <a:pt x="672" y="20604"/>
                  </a:lnTo>
                  <a:lnTo>
                    <a:pt x="640" y="20572"/>
                  </a:lnTo>
                  <a:lnTo>
                    <a:pt x="672" y="20572"/>
                  </a:lnTo>
                  <a:lnTo>
                    <a:pt x="672" y="20508"/>
                  </a:lnTo>
                  <a:lnTo>
                    <a:pt x="672" y="20476"/>
                  </a:lnTo>
                  <a:lnTo>
                    <a:pt x="736" y="57"/>
                  </a:lnTo>
                  <a:lnTo>
                    <a:pt x="736" y="25"/>
                  </a:lnTo>
                  <a:cubicBezTo>
                    <a:pt x="720" y="9"/>
                    <a:pt x="712" y="1"/>
                    <a:pt x="7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703800" y="2360200"/>
              <a:ext cx="770575" cy="444900"/>
            </a:xfrm>
            <a:custGeom>
              <a:rect b="b" l="l" r="r" t="t"/>
              <a:pathLst>
                <a:path extrusionOk="0" h="17796" w="30823">
                  <a:moveTo>
                    <a:pt x="449" y="0"/>
                  </a:moveTo>
                  <a:lnTo>
                    <a:pt x="1" y="256"/>
                  </a:lnTo>
                  <a:lnTo>
                    <a:pt x="30374" y="17796"/>
                  </a:lnTo>
                  <a:lnTo>
                    <a:pt x="30822" y="1754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703000" y="2358600"/>
              <a:ext cx="772175" cy="447300"/>
            </a:xfrm>
            <a:custGeom>
              <a:rect b="b" l="l" r="r" t="t"/>
              <a:pathLst>
                <a:path extrusionOk="0" h="17892" w="30887">
                  <a:moveTo>
                    <a:pt x="481" y="96"/>
                  </a:moveTo>
                  <a:lnTo>
                    <a:pt x="30790" y="17604"/>
                  </a:lnTo>
                  <a:lnTo>
                    <a:pt x="30406" y="17828"/>
                  </a:lnTo>
                  <a:lnTo>
                    <a:pt x="97" y="320"/>
                  </a:lnTo>
                  <a:lnTo>
                    <a:pt x="481" y="96"/>
                  </a:lnTo>
                  <a:close/>
                  <a:moveTo>
                    <a:pt x="449" y="0"/>
                  </a:moveTo>
                  <a:lnTo>
                    <a:pt x="1" y="288"/>
                  </a:lnTo>
                  <a:lnTo>
                    <a:pt x="1" y="320"/>
                  </a:lnTo>
                  <a:lnTo>
                    <a:pt x="1" y="352"/>
                  </a:lnTo>
                  <a:cubicBezTo>
                    <a:pt x="1" y="352"/>
                    <a:pt x="30374" y="17892"/>
                    <a:pt x="30406" y="17892"/>
                  </a:cubicBezTo>
                  <a:lnTo>
                    <a:pt x="30886" y="17636"/>
                  </a:lnTo>
                  <a:lnTo>
                    <a:pt x="30886" y="17604"/>
                  </a:lnTo>
                  <a:lnTo>
                    <a:pt x="30886" y="17572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702200" y="2366600"/>
              <a:ext cx="760975" cy="958700"/>
            </a:xfrm>
            <a:custGeom>
              <a:rect b="b" l="l" r="r" t="t"/>
              <a:pathLst>
                <a:path extrusionOk="0" h="38348" w="30439">
                  <a:moveTo>
                    <a:pt x="65" y="0"/>
                  </a:moveTo>
                  <a:lnTo>
                    <a:pt x="1" y="20420"/>
                  </a:lnTo>
                  <a:cubicBezTo>
                    <a:pt x="1" y="20772"/>
                    <a:pt x="225" y="21188"/>
                    <a:pt x="545" y="21348"/>
                  </a:cubicBezTo>
                  <a:lnTo>
                    <a:pt x="29830" y="38279"/>
                  </a:lnTo>
                  <a:cubicBezTo>
                    <a:pt x="29913" y="38325"/>
                    <a:pt x="29993" y="38348"/>
                    <a:pt x="30065" y="38348"/>
                  </a:cubicBezTo>
                  <a:cubicBezTo>
                    <a:pt x="30244" y="38348"/>
                    <a:pt x="30374" y="38210"/>
                    <a:pt x="30374" y="37959"/>
                  </a:cubicBezTo>
                  <a:lnTo>
                    <a:pt x="30438" y="1754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701400" y="2365800"/>
              <a:ext cx="762575" cy="960200"/>
            </a:xfrm>
            <a:custGeom>
              <a:rect b="b" l="l" r="r" t="t"/>
              <a:pathLst>
                <a:path extrusionOk="0" h="38408" w="30503">
                  <a:moveTo>
                    <a:pt x="129" y="96"/>
                  </a:moveTo>
                  <a:lnTo>
                    <a:pt x="30438" y="17604"/>
                  </a:lnTo>
                  <a:lnTo>
                    <a:pt x="30374" y="37991"/>
                  </a:lnTo>
                  <a:cubicBezTo>
                    <a:pt x="30374" y="38151"/>
                    <a:pt x="30310" y="38247"/>
                    <a:pt x="30246" y="38311"/>
                  </a:cubicBezTo>
                  <a:cubicBezTo>
                    <a:pt x="30210" y="38336"/>
                    <a:pt x="30168" y="38346"/>
                    <a:pt x="30124" y="38346"/>
                  </a:cubicBezTo>
                  <a:cubicBezTo>
                    <a:pt x="30052" y="38346"/>
                    <a:pt x="29973" y="38319"/>
                    <a:pt x="29894" y="38279"/>
                  </a:cubicBezTo>
                  <a:lnTo>
                    <a:pt x="577" y="21348"/>
                  </a:lnTo>
                  <a:cubicBezTo>
                    <a:pt x="289" y="21188"/>
                    <a:pt x="65" y="20772"/>
                    <a:pt x="65" y="20452"/>
                  </a:cubicBezTo>
                  <a:lnTo>
                    <a:pt x="129" y="96"/>
                  </a:lnTo>
                  <a:close/>
                  <a:moveTo>
                    <a:pt x="65" y="0"/>
                  </a:moveTo>
                  <a:lnTo>
                    <a:pt x="65" y="32"/>
                  </a:lnTo>
                  <a:lnTo>
                    <a:pt x="1" y="20452"/>
                  </a:lnTo>
                  <a:cubicBezTo>
                    <a:pt x="1" y="20804"/>
                    <a:pt x="257" y="21252"/>
                    <a:pt x="545" y="21412"/>
                  </a:cubicBezTo>
                  <a:lnTo>
                    <a:pt x="29830" y="38344"/>
                  </a:lnTo>
                  <a:cubicBezTo>
                    <a:pt x="29926" y="38376"/>
                    <a:pt x="30022" y="38408"/>
                    <a:pt x="30118" y="38408"/>
                  </a:cubicBezTo>
                  <a:cubicBezTo>
                    <a:pt x="30150" y="38408"/>
                    <a:pt x="30214" y="38408"/>
                    <a:pt x="30278" y="38376"/>
                  </a:cubicBezTo>
                  <a:cubicBezTo>
                    <a:pt x="30374" y="38311"/>
                    <a:pt x="30438" y="38183"/>
                    <a:pt x="30438" y="37991"/>
                  </a:cubicBezTo>
                  <a:lnTo>
                    <a:pt x="30502" y="17572"/>
                  </a:lnTo>
                  <a:cubicBezTo>
                    <a:pt x="30502" y="17572"/>
                    <a:pt x="30502" y="17540"/>
                    <a:pt x="30470" y="17540"/>
                  </a:cubicBezTo>
                  <a:lnTo>
                    <a:pt x="97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07000" y="2312175"/>
              <a:ext cx="768175" cy="506525"/>
            </a:xfrm>
            <a:custGeom>
              <a:rect b="b" l="l" r="r" t="t"/>
              <a:pathLst>
                <a:path extrusionOk="0" h="20261" w="30727">
                  <a:moveTo>
                    <a:pt x="33" y="289"/>
                  </a:moveTo>
                  <a:cubicBezTo>
                    <a:pt x="33" y="289"/>
                    <a:pt x="1" y="289"/>
                    <a:pt x="1" y="321"/>
                  </a:cubicBezTo>
                  <a:lnTo>
                    <a:pt x="50" y="289"/>
                  </a:lnTo>
                  <a:close/>
                  <a:moveTo>
                    <a:pt x="577" y="1"/>
                  </a:moveTo>
                  <a:cubicBezTo>
                    <a:pt x="545" y="1"/>
                    <a:pt x="545" y="33"/>
                    <a:pt x="513" y="33"/>
                  </a:cubicBezTo>
                  <a:lnTo>
                    <a:pt x="449" y="33"/>
                  </a:lnTo>
                  <a:lnTo>
                    <a:pt x="50" y="289"/>
                  </a:lnTo>
                  <a:lnTo>
                    <a:pt x="225" y="289"/>
                  </a:lnTo>
                  <a:cubicBezTo>
                    <a:pt x="225" y="321"/>
                    <a:pt x="257" y="321"/>
                    <a:pt x="257" y="321"/>
                  </a:cubicBezTo>
                  <a:lnTo>
                    <a:pt x="321" y="353"/>
                  </a:lnTo>
                  <a:lnTo>
                    <a:pt x="29798" y="17380"/>
                  </a:lnTo>
                  <a:cubicBezTo>
                    <a:pt x="29830" y="17380"/>
                    <a:pt x="29830" y="17380"/>
                    <a:pt x="29862" y="17412"/>
                  </a:cubicBezTo>
                  <a:cubicBezTo>
                    <a:pt x="29862" y="17412"/>
                    <a:pt x="29894" y="17412"/>
                    <a:pt x="29894" y="17444"/>
                  </a:cubicBezTo>
                  <a:cubicBezTo>
                    <a:pt x="29926" y="17444"/>
                    <a:pt x="29926" y="17444"/>
                    <a:pt x="29926" y="17476"/>
                  </a:cubicBezTo>
                  <a:lnTo>
                    <a:pt x="29990" y="17508"/>
                  </a:lnTo>
                  <a:cubicBezTo>
                    <a:pt x="29990" y="17508"/>
                    <a:pt x="29990" y="17540"/>
                    <a:pt x="30022" y="17540"/>
                  </a:cubicBezTo>
                  <a:lnTo>
                    <a:pt x="30022" y="17572"/>
                  </a:lnTo>
                  <a:lnTo>
                    <a:pt x="30054" y="17572"/>
                  </a:lnTo>
                  <a:lnTo>
                    <a:pt x="30054" y="17604"/>
                  </a:lnTo>
                  <a:lnTo>
                    <a:pt x="30086" y="17636"/>
                  </a:lnTo>
                  <a:cubicBezTo>
                    <a:pt x="30118" y="17668"/>
                    <a:pt x="30118" y="17700"/>
                    <a:pt x="30118" y="17700"/>
                  </a:cubicBezTo>
                  <a:cubicBezTo>
                    <a:pt x="30150" y="17732"/>
                    <a:pt x="30150" y="17732"/>
                    <a:pt x="30150" y="17764"/>
                  </a:cubicBezTo>
                  <a:cubicBezTo>
                    <a:pt x="30150" y="17796"/>
                    <a:pt x="30182" y="17796"/>
                    <a:pt x="30182" y="17796"/>
                  </a:cubicBezTo>
                  <a:lnTo>
                    <a:pt x="30182" y="17860"/>
                  </a:lnTo>
                  <a:cubicBezTo>
                    <a:pt x="30214" y="17892"/>
                    <a:pt x="30214" y="17892"/>
                    <a:pt x="30214" y="17924"/>
                  </a:cubicBezTo>
                  <a:cubicBezTo>
                    <a:pt x="30214" y="17956"/>
                    <a:pt x="30214" y="17956"/>
                    <a:pt x="30246" y="17988"/>
                  </a:cubicBezTo>
                  <a:lnTo>
                    <a:pt x="30246" y="18020"/>
                  </a:lnTo>
                  <a:lnTo>
                    <a:pt x="30246" y="18084"/>
                  </a:lnTo>
                  <a:lnTo>
                    <a:pt x="30246" y="18148"/>
                  </a:lnTo>
                  <a:lnTo>
                    <a:pt x="30246" y="20261"/>
                  </a:lnTo>
                  <a:lnTo>
                    <a:pt x="30726" y="20005"/>
                  </a:lnTo>
                  <a:lnTo>
                    <a:pt x="30726" y="17860"/>
                  </a:lnTo>
                  <a:lnTo>
                    <a:pt x="30694" y="17860"/>
                  </a:lnTo>
                  <a:lnTo>
                    <a:pt x="30694" y="17828"/>
                  </a:lnTo>
                  <a:lnTo>
                    <a:pt x="30694" y="17796"/>
                  </a:lnTo>
                  <a:lnTo>
                    <a:pt x="30694" y="17764"/>
                  </a:lnTo>
                  <a:lnTo>
                    <a:pt x="30694" y="17732"/>
                  </a:lnTo>
                  <a:lnTo>
                    <a:pt x="30694" y="17700"/>
                  </a:lnTo>
                  <a:cubicBezTo>
                    <a:pt x="30694" y="17668"/>
                    <a:pt x="30662" y="17668"/>
                    <a:pt x="30662" y="17668"/>
                  </a:cubicBezTo>
                  <a:lnTo>
                    <a:pt x="30662" y="17604"/>
                  </a:lnTo>
                  <a:cubicBezTo>
                    <a:pt x="30630" y="17572"/>
                    <a:pt x="30630" y="17572"/>
                    <a:pt x="30630" y="17540"/>
                  </a:cubicBezTo>
                  <a:cubicBezTo>
                    <a:pt x="30630" y="17508"/>
                    <a:pt x="30630" y="17508"/>
                    <a:pt x="30598" y="17508"/>
                  </a:cubicBezTo>
                  <a:lnTo>
                    <a:pt x="30598" y="17476"/>
                  </a:lnTo>
                  <a:lnTo>
                    <a:pt x="30598" y="17444"/>
                  </a:lnTo>
                  <a:lnTo>
                    <a:pt x="30534" y="17380"/>
                  </a:lnTo>
                  <a:lnTo>
                    <a:pt x="30502" y="17348"/>
                  </a:lnTo>
                  <a:lnTo>
                    <a:pt x="30502" y="17316"/>
                  </a:lnTo>
                  <a:lnTo>
                    <a:pt x="30470" y="17284"/>
                  </a:lnTo>
                  <a:cubicBezTo>
                    <a:pt x="30470" y="17252"/>
                    <a:pt x="30438" y="17252"/>
                    <a:pt x="30438" y="17252"/>
                  </a:cubicBezTo>
                  <a:cubicBezTo>
                    <a:pt x="30438" y="17220"/>
                    <a:pt x="30406" y="17220"/>
                    <a:pt x="30406" y="17220"/>
                  </a:cubicBezTo>
                  <a:lnTo>
                    <a:pt x="30374" y="17188"/>
                  </a:lnTo>
                  <a:lnTo>
                    <a:pt x="30342" y="17156"/>
                  </a:lnTo>
                  <a:cubicBezTo>
                    <a:pt x="30310" y="17124"/>
                    <a:pt x="30310" y="17124"/>
                    <a:pt x="30278" y="17124"/>
                  </a:cubicBezTo>
                  <a:lnTo>
                    <a:pt x="30278" y="17092"/>
                  </a:lnTo>
                  <a:lnTo>
                    <a:pt x="769" y="65"/>
                  </a:lnTo>
                  <a:lnTo>
                    <a:pt x="737" y="65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06200" y="2311375"/>
              <a:ext cx="769775" cy="508125"/>
            </a:xfrm>
            <a:custGeom>
              <a:rect b="b" l="l" r="r" t="t"/>
              <a:pathLst>
                <a:path extrusionOk="0" h="20325" w="30791">
                  <a:moveTo>
                    <a:pt x="705" y="65"/>
                  </a:moveTo>
                  <a:cubicBezTo>
                    <a:pt x="705" y="65"/>
                    <a:pt x="705" y="97"/>
                    <a:pt x="801" y="129"/>
                  </a:cubicBezTo>
                  <a:lnTo>
                    <a:pt x="30278" y="17156"/>
                  </a:lnTo>
                  <a:cubicBezTo>
                    <a:pt x="30310" y="17156"/>
                    <a:pt x="30310" y="17188"/>
                    <a:pt x="30310" y="17188"/>
                  </a:cubicBezTo>
                  <a:lnTo>
                    <a:pt x="30342" y="17188"/>
                  </a:lnTo>
                  <a:lnTo>
                    <a:pt x="30374" y="17220"/>
                  </a:lnTo>
                  <a:lnTo>
                    <a:pt x="30374" y="17252"/>
                  </a:lnTo>
                  <a:lnTo>
                    <a:pt x="30406" y="17252"/>
                  </a:lnTo>
                  <a:lnTo>
                    <a:pt x="30438" y="17220"/>
                  </a:lnTo>
                  <a:lnTo>
                    <a:pt x="30406" y="17284"/>
                  </a:lnTo>
                  <a:lnTo>
                    <a:pt x="30502" y="17348"/>
                  </a:lnTo>
                  <a:lnTo>
                    <a:pt x="30502" y="17380"/>
                  </a:lnTo>
                  <a:lnTo>
                    <a:pt x="30534" y="17380"/>
                  </a:lnTo>
                  <a:lnTo>
                    <a:pt x="30534" y="17412"/>
                  </a:lnTo>
                  <a:lnTo>
                    <a:pt x="30566" y="17412"/>
                  </a:lnTo>
                  <a:lnTo>
                    <a:pt x="30566" y="17444"/>
                  </a:lnTo>
                  <a:lnTo>
                    <a:pt x="30566" y="17476"/>
                  </a:lnTo>
                  <a:lnTo>
                    <a:pt x="30598" y="17508"/>
                  </a:lnTo>
                  <a:lnTo>
                    <a:pt x="30598" y="17540"/>
                  </a:lnTo>
                  <a:lnTo>
                    <a:pt x="30630" y="17572"/>
                  </a:lnTo>
                  <a:lnTo>
                    <a:pt x="30630" y="17604"/>
                  </a:lnTo>
                  <a:lnTo>
                    <a:pt x="30662" y="17636"/>
                  </a:lnTo>
                  <a:lnTo>
                    <a:pt x="30694" y="17636"/>
                  </a:lnTo>
                  <a:lnTo>
                    <a:pt x="30662" y="17668"/>
                  </a:lnTo>
                  <a:lnTo>
                    <a:pt x="30662" y="17700"/>
                  </a:lnTo>
                  <a:cubicBezTo>
                    <a:pt x="30694" y="17732"/>
                    <a:pt x="30694" y="17732"/>
                    <a:pt x="30694" y="17764"/>
                  </a:cubicBezTo>
                  <a:lnTo>
                    <a:pt x="30694" y="17796"/>
                  </a:lnTo>
                  <a:lnTo>
                    <a:pt x="30694" y="17860"/>
                  </a:lnTo>
                  <a:lnTo>
                    <a:pt x="30694" y="17892"/>
                  </a:lnTo>
                  <a:lnTo>
                    <a:pt x="30694" y="20005"/>
                  </a:lnTo>
                  <a:lnTo>
                    <a:pt x="30310" y="20229"/>
                  </a:lnTo>
                  <a:lnTo>
                    <a:pt x="30310" y="18180"/>
                  </a:lnTo>
                  <a:lnTo>
                    <a:pt x="30310" y="18116"/>
                  </a:lnTo>
                  <a:lnTo>
                    <a:pt x="30310" y="18052"/>
                  </a:lnTo>
                  <a:lnTo>
                    <a:pt x="30310" y="17988"/>
                  </a:lnTo>
                  <a:cubicBezTo>
                    <a:pt x="30278" y="17988"/>
                    <a:pt x="30278" y="17956"/>
                    <a:pt x="30278" y="17924"/>
                  </a:cubicBezTo>
                  <a:cubicBezTo>
                    <a:pt x="30278" y="17924"/>
                    <a:pt x="30278" y="17892"/>
                    <a:pt x="30246" y="17892"/>
                  </a:cubicBezTo>
                  <a:lnTo>
                    <a:pt x="30246" y="17828"/>
                  </a:lnTo>
                  <a:cubicBezTo>
                    <a:pt x="30246" y="17828"/>
                    <a:pt x="30246" y="17796"/>
                    <a:pt x="30214" y="17796"/>
                  </a:cubicBezTo>
                  <a:lnTo>
                    <a:pt x="30214" y="17764"/>
                  </a:lnTo>
                  <a:lnTo>
                    <a:pt x="30182" y="17732"/>
                  </a:lnTo>
                  <a:lnTo>
                    <a:pt x="30150" y="17764"/>
                  </a:lnTo>
                  <a:cubicBezTo>
                    <a:pt x="30150" y="17764"/>
                    <a:pt x="30182" y="17732"/>
                    <a:pt x="30182" y="17700"/>
                  </a:cubicBezTo>
                  <a:lnTo>
                    <a:pt x="30150" y="17668"/>
                  </a:lnTo>
                  <a:cubicBezTo>
                    <a:pt x="30150" y="17636"/>
                    <a:pt x="30118" y="17636"/>
                    <a:pt x="30118" y="17604"/>
                  </a:cubicBezTo>
                  <a:lnTo>
                    <a:pt x="30086" y="17572"/>
                  </a:lnTo>
                  <a:lnTo>
                    <a:pt x="30054" y="17540"/>
                  </a:lnTo>
                  <a:lnTo>
                    <a:pt x="30022" y="17508"/>
                  </a:lnTo>
                  <a:lnTo>
                    <a:pt x="29990" y="17476"/>
                  </a:lnTo>
                  <a:lnTo>
                    <a:pt x="29958" y="17444"/>
                  </a:lnTo>
                  <a:cubicBezTo>
                    <a:pt x="29926" y="17412"/>
                    <a:pt x="29926" y="17412"/>
                    <a:pt x="29894" y="17412"/>
                  </a:cubicBezTo>
                  <a:cubicBezTo>
                    <a:pt x="29894" y="17380"/>
                    <a:pt x="29862" y="17380"/>
                    <a:pt x="29862" y="17380"/>
                  </a:cubicBezTo>
                  <a:lnTo>
                    <a:pt x="353" y="353"/>
                  </a:lnTo>
                  <a:cubicBezTo>
                    <a:pt x="353" y="321"/>
                    <a:pt x="321" y="321"/>
                    <a:pt x="321" y="321"/>
                  </a:cubicBezTo>
                  <a:cubicBezTo>
                    <a:pt x="289" y="321"/>
                    <a:pt x="289" y="321"/>
                    <a:pt x="257" y="289"/>
                  </a:cubicBezTo>
                  <a:lnTo>
                    <a:pt x="193" y="289"/>
                  </a:lnTo>
                  <a:lnTo>
                    <a:pt x="513" y="97"/>
                  </a:lnTo>
                  <a:lnTo>
                    <a:pt x="673" y="97"/>
                  </a:lnTo>
                  <a:lnTo>
                    <a:pt x="673" y="65"/>
                  </a:lnTo>
                  <a:cubicBezTo>
                    <a:pt x="673" y="65"/>
                    <a:pt x="673" y="97"/>
                    <a:pt x="705" y="97"/>
                  </a:cubicBezTo>
                  <a:lnTo>
                    <a:pt x="705" y="65"/>
                  </a:lnTo>
                  <a:close/>
                  <a:moveTo>
                    <a:pt x="577" y="1"/>
                  </a:moveTo>
                  <a:cubicBezTo>
                    <a:pt x="577" y="33"/>
                    <a:pt x="545" y="33"/>
                    <a:pt x="545" y="33"/>
                  </a:cubicBezTo>
                  <a:lnTo>
                    <a:pt x="513" y="33"/>
                  </a:lnTo>
                  <a:cubicBezTo>
                    <a:pt x="481" y="33"/>
                    <a:pt x="481" y="33"/>
                    <a:pt x="481" y="65"/>
                  </a:cubicBezTo>
                  <a:lnTo>
                    <a:pt x="1" y="321"/>
                  </a:lnTo>
                  <a:lnTo>
                    <a:pt x="1" y="385"/>
                  </a:lnTo>
                  <a:lnTo>
                    <a:pt x="65" y="385"/>
                  </a:lnTo>
                  <a:cubicBezTo>
                    <a:pt x="65" y="353"/>
                    <a:pt x="97" y="353"/>
                    <a:pt x="97" y="353"/>
                  </a:cubicBezTo>
                  <a:lnTo>
                    <a:pt x="193" y="353"/>
                  </a:lnTo>
                  <a:cubicBezTo>
                    <a:pt x="225" y="353"/>
                    <a:pt x="225" y="385"/>
                    <a:pt x="257" y="385"/>
                  </a:cubicBezTo>
                  <a:lnTo>
                    <a:pt x="289" y="385"/>
                  </a:lnTo>
                  <a:cubicBezTo>
                    <a:pt x="289" y="385"/>
                    <a:pt x="321" y="385"/>
                    <a:pt x="321" y="417"/>
                  </a:cubicBezTo>
                  <a:lnTo>
                    <a:pt x="29830" y="17444"/>
                  </a:lnTo>
                  <a:cubicBezTo>
                    <a:pt x="29862" y="17444"/>
                    <a:pt x="29862" y="17444"/>
                    <a:pt x="29862" y="17476"/>
                  </a:cubicBezTo>
                  <a:cubicBezTo>
                    <a:pt x="29894" y="17476"/>
                    <a:pt x="29894" y="17476"/>
                    <a:pt x="29926" y="17508"/>
                  </a:cubicBezTo>
                  <a:cubicBezTo>
                    <a:pt x="29926" y="17508"/>
                    <a:pt x="29958" y="17508"/>
                    <a:pt x="29958" y="17540"/>
                  </a:cubicBezTo>
                  <a:cubicBezTo>
                    <a:pt x="29958" y="17540"/>
                    <a:pt x="29990" y="17540"/>
                    <a:pt x="29990" y="17572"/>
                  </a:cubicBezTo>
                  <a:cubicBezTo>
                    <a:pt x="29990" y="17572"/>
                    <a:pt x="30022" y="17572"/>
                    <a:pt x="30022" y="17604"/>
                  </a:cubicBezTo>
                  <a:cubicBezTo>
                    <a:pt x="30022" y="17636"/>
                    <a:pt x="30054" y="17636"/>
                    <a:pt x="30054" y="17636"/>
                  </a:cubicBezTo>
                  <a:lnTo>
                    <a:pt x="30054" y="17668"/>
                  </a:lnTo>
                  <a:lnTo>
                    <a:pt x="30086" y="17700"/>
                  </a:lnTo>
                  <a:cubicBezTo>
                    <a:pt x="30086" y="17732"/>
                    <a:pt x="30118" y="17732"/>
                    <a:pt x="30118" y="17764"/>
                  </a:cubicBezTo>
                  <a:cubicBezTo>
                    <a:pt x="30118" y="17796"/>
                    <a:pt x="30150" y="17796"/>
                    <a:pt x="30150" y="17796"/>
                  </a:cubicBezTo>
                  <a:lnTo>
                    <a:pt x="30150" y="17828"/>
                  </a:lnTo>
                  <a:cubicBezTo>
                    <a:pt x="30150" y="17828"/>
                    <a:pt x="30150" y="17860"/>
                    <a:pt x="30182" y="17860"/>
                  </a:cubicBezTo>
                  <a:lnTo>
                    <a:pt x="30182" y="17892"/>
                  </a:lnTo>
                  <a:lnTo>
                    <a:pt x="30214" y="17892"/>
                  </a:lnTo>
                  <a:lnTo>
                    <a:pt x="30182" y="17924"/>
                  </a:lnTo>
                  <a:cubicBezTo>
                    <a:pt x="30214" y="17924"/>
                    <a:pt x="30214" y="17956"/>
                    <a:pt x="30214" y="17956"/>
                  </a:cubicBezTo>
                  <a:lnTo>
                    <a:pt x="30214" y="18020"/>
                  </a:lnTo>
                  <a:cubicBezTo>
                    <a:pt x="30214" y="18052"/>
                    <a:pt x="30214" y="18052"/>
                    <a:pt x="30246" y="18084"/>
                  </a:cubicBezTo>
                  <a:lnTo>
                    <a:pt x="30246" y="18116"/>
                  </a:lnTo>
                  <a:lnTo>
                    <a:pt x="30246" y="18180"/>
                  </a:lnTo>
                  <a:lnTo>
                    <a:pt x="30246" y="20293"/>
                  </a:lnTo>
                  <a:cubicBezTo>
                    <a:pt x="30246" y="20293"/>
                    <a:pt x="30246" y="20325"/>
                    <a:pt x="30278" y="20325"/>
                  </a:cubicBezTo>
                  <a:lnTo>
                    <a:pt x="30310" y="20325"/>
                  </a:lnTo>
                  <a:lnTo>
                    <a:pt x="30758" y="20069"/>
                  </a:lnTo>
                  <a:cubicBezTo>
                    <a:pt x="30758" y="20037"/>
                    <a:pt x="30790" y="20037"/>
                    <a:pt x="30790" y="20037"/>
                  </a:cubicBezTo>
                  <a:lnTo>
                    <a:pt x="30790" y="17892"/>
                  </a:lnTo>
                  <a:lnTo>
                    <a:pt x="30790" y="17828"/>
                  </a:lnTo>
                  <a:lnTo>
                    <a:pt x="30790" y="17796"/>
                  </a:lnTo>
                  <a:lnTo>
                    <a:pt x="30758" y="17796"/>
                  </a:lnTo>
                  <a:lnTo>
                    <a:pt x="30758" y="17732"/>
                  </a:lnTo>
                  <a:lnTo>
                    <a:pt x="30726" y="17732"/>
                  </a:lnTo>
                  <a:cubicBezTo>
                    <a:pt x="30726" y="17732"/>
                    <a:pt x="30758" y="17732"/>
                    <a:pt x="30758" y="17700"/>
                  </a:cubicBezTo>
                  <a:lnTo>
                    <a:pt x="30758" y="17668"/>
                  </a:lnTo>
                  <a:lnTo>
                    <a:pt x="30694" y="17700"/>
                  </a:lnTo>
                  <a:lnTo>
                    <a:pt x="30694" y="17700"/>
                  </a:lnTo>
                  <a:lnTo>
                    <a:pt x="30726" y="17668"/>
                  </a:lnTo>
                  <a:lnTo>
                    <a:pt x="30726" y="17636"/>
                  </a:lnTo>
                  <a:lnTo>
                    <a:pt x="30694" y="17572"/>
                  </a:lnTo>
                  <a:lnTo>
                    <a:pt x="30694" y="17540"/>
                  </a:lnTo>
                  <a:lnTo>
                    <a:pt x="30662" y="17508"/>
                  </a:lnTo>
                  <a:cubicBezTo>
                    <a:pt x="30662" y="17476"/>
                    <a:pt x="30662" y="17476"/>
                    <a:pt x="30630" y="17444"/>
                  </a:cubicBezTo>
                  <a:cubicBezTo>
                    <a:pt x="30630" y="17444"/>
                    <a:pt x="30630" y="17412"/>
                    <a:pt x="30598" y="17380"/>
                  </a:cubicBezTo>
                  <a:lnTo>
                    <a:pt x="30566" y="17348"/>
                  </a:lnTo>
                  <a:lnTo>
                    <a:pt x="30566" y="17316"/>
                  </a:lnTo>
                  <a:lnTo>
                    <a:pt x="30534" y="17316"/>
                  </a:lnTo>
                  <a:lnTo>
                    <a:pt x="30470" y="17220"/>
                  </a:lnTo>
                  <a:lnTo>
                    <a:pt x="30438" y="17252"/>
                  </a:lnTo>
                  <a:cubicBezTo>
                    <a:pt x="30438" y="17252"/>
                    <a:pt x="30470" y="17220"/>
                    <a:pt x="30438" y="17188"/>
                  </a:cubicBezTo>
                  <a:lnTo>
                    <a:pt x="30406" y="17156"/>
                  </a:lnTo>
                  <a:lnTo>
                    <a:pt x="30374" y="17156"/>
                  </a:lnTo>
                  <a:lnTo>
                    <a:pt x="30374" y="17124"/>
                  </a:lnTo>
                  <a:lnTo>
                    <a:pt x="30342" y="17124"/>
                  </a:lnTo>
                  <a:lnTo>
                    <a:pt x="30310" y="17092"/>
                  </a:lnTo>
                  <a:cubicBezTo>
                    <a:pt x="30310" y="17092"/>
                    <a:pt x="833" y="65"/>
                    <a:pt x="801" y="65"/>
                  </a:cubicBezTo>
                  <a:lnTo>
                    <a:pt x="769" y="33"/>
                  </a:lnTo>
                  <a:lnTo>
                    <a:pt x="673" y="33"/>
                  </a:lnTo>
                  <a:cubicBezTo>
                    <a:pt x="673" y="33"/>
                    <a:pt x="641" y="33"/>
                    <a:pt x="60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703800" y="2319250"/>
              <a:ext cx="759375" cy="499450"/>
            </a:xfrm>
            <a:custGeom>
              <a:rect b="b" l="l" r="r" t="t"/>
              <a:pathLst>
                <a:path extrusionOk="0" h="19978" w="30375">
                  <a:moveTo>
                    <a:pt x="240" y="0"/>
                  </a:moveTo>
                  <a:cubicBezTo>
                    <a:pt x="95" y="0"/>
                    <a:pt x="1" y="124"/>
                    <a:pt x="1" y="326"/>
                  </a:cubicBezTo>
                  <a:lnTo>
                    <a:pt x="1" y="2438"/>
                  </a:lnTo>
                  <a:lnTo>
                    <a:pt x="30374" y="19978"/>
                  </a:lnTo>
                  <a:lnTo>
                    <a:pt x="30374" y="17865"/>
                  </a:lnTo>
                  <a:cubicBezTo>
                    <a:pt x="30374" y="17577"/>
                    <a:pt x="30182" y="17225"/>
                    <a:pt x="29926" y="17097"/>
                  </a:cubicBezTo>
                  <a:lnTo>
                    <a:pt x="449" y="70"/>
                  </a:lnTo>
                  <a:cubicBezTo>
                    <a:pt x="372" y="22"/>
                    <a:pt x="302" y="0"/>
                    <a:pt x="240" y="0"/>
                  </a:cubicBezTo>
                  <a:close/>
                </a:path>
              </a:pathLst>
            </a:custGeom>
            <a:solidFill>
              <a:srgbClr val="1F1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702200" y="2318275"/>
              <a:ext cx="761775" cy="501225"/>
            </a:xfrm>
            <a:custGeom>
              <a:rect b="b" l="l" r="r" t="t"/>
              <a:pathLst>
                <a:path extrusionOk="0" h="20049" w="30471">
                  <a:moveTo>
                    <a:pt x="303" y="74"/>
                  </a:moveTo>
                  <a:cubicBezTo>
                    <a:pt x="362" y="74"/>
                    <a:pt x="421" y="101"/>
                    <a:pt x="481" y="141"/>
                  </a:cubicBezTo>
                  <a:lnTo>
                    <a:pt x="29990" y="17168"/>
                  </a:lnTo>
                  <a:cubicBezTo>
                    <a:pt x="30214" y="17296"/>
                    <a:pt x="30406" y="17616"/>
                    <a:pt x="30406" y="17904"/>
                  </a:cubicBezTo>
                  <a:lnTo>
                    <a:pt x="30406" y="19953"/>
                  </a:lnTo>
                  <a:lnTo>
                    <a:pt x="97" y="2445"/>
                  </a:lnTo>
                  <a:lnTo>
                    <a:pt x="97" y="365"/>
                  </a:lnTo>
                  <a:cubicBezTo>
                    <a:pt x="97" y="237"/>
                    <a:pt x="129" y="141"/>
                    <a:pt x="193" y="109"/>
                  </a:cubicBezTo>
                  <a:cubicBezTo>
                    <a:pt x="229" y="85"/>
                    <a:pt x="266" y="74"/>
                    <a:pt x="303" y="74"/>
                  </a:cubicBezTo>
                  <a:close/>
                  <a:moveTo>
                    <a:pt x="307" y="0"/>
                  </a:moveTo>
                  <a:cubicBezTo>
                    <a:pt x="253" y="0"/>
                    <a:pt x="204" y="16"/>
                    <a:pt x="161" y="45"/>
                  </a:cubicBezTo>
                  <a:cubicBezTo>
                    <a:pt x="65" y="77"/>
                    <a:pt x="33" y="205"/>
                    <a:pt x="33" y="365"/>
                  </a:cubicBezTo>
                  <a:lnTo>
                    <a:pt x="1" y="2477"/>
                  </a:lnTo>
                  <a:lnTo>
                    <a:pt x="33" y="2509"/>
                  </a:lnTo>
                  <a:cubicBezTo>
                    <a:pt x="33" y="2509"/>
                    <a:pt x="30406" y="20049"/>
                    <a:pt x="30438" y="20049"/>
                  </a:cubicBezTo>
                  <a:cubicBezTo>
                    <a:pt x="30470" y="20049"/>
                    <a:pt x="30470" y="20017"/>
                    <a:pt x="30470" y="20017"/>
                  </a:cubicBezTo>
                  <a:lnTo>
                    <a:pt x="30470" y="17904"/>
                  </a:lnTo>
                  <a:cubicBezTo>
                    <a:pt x="30470" y="17616"/>
                    <a:pt x="30278" y="17232"/>
                    <a:pt x="30022" y="17104"/>
                  </a:cubicBezTo>
                  <a:lnTo>
                    <a:pt x="513" y="77"/>
                  </a:lnTo>
                  <a:cubicBezTo>
                    <a:pt x="442" y="24"/>
                    <a:pt x="372" y="0"/>
                    <a:pt x="30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1463150" y="2749075"/>
              <a:ext cx="6425" cy="4025"/>
            </a:xfrm>
            <a:custGeom>
              <a:rect b="b" l="l" r="r" t="t"/>
              <a:pathLst>
                <a:path extrusionOk="0" h="161" w="257">
                  <a:moveTo>
                    <a:pt x="224" y="0"/>
                  </a:moveTo>
                  <a:lnTo>
                    <a:pt x="0" y="96"/>
                  </a:lnTo>
                  <a:lnTo>
                    <a:pt x="32" y="160"/>
                  </a:lnTo>
                  <a:lnTo>
                    <a:pt x="256" y="6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1F1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806225" y="2398125"/>
              <a:ext cx="27225" cy="34200"/>
            </a:xfrm>
            <a:custGeom>
              <a:rect b="b" l="l" r="r" t="t"/>
              <a:pathLst>
                <a:path extrusionOk="0" h="1368" w="1089">
                  <a:moveTo>
                    <a:pt x="302" y="1"/>
                  </a:moveTo>
                  <a:cubicBezTo>
                    <a:pt x="127" y="1"/>
                    <a:pt x="0" y="147"/>
                    <a:pt x="0" y="372"/>
                  </a:cubicBezTo>
                  <a:cubicBezTo>
                    <a:pt x="0" y="724"/>
                    <a:pt x="256" y="1140"/>
                    <a:pt x="544" y="1300"/>
                  </a:cubicBezTo>
                  <a:cubicBezTo>
                    <a:pt x="627" y="1346"/>
                    <a:pt x="707" y="1368"/>
                    <a:pt x="779" y="1368"/>
                  </a:cubicBezTo>
                  <a:cubicBezTo>
                    <a:pt x="958" y="1368"/>
                    <a:pt x="1089" y="1231"/>
                    <a:pt x="1089" y="980"/>
                  </a:cubicBezTo>
                  <a:cubicBezTo>
                    <a:pt x="1089" y="660"/>
                    <a:pt x="832" y="244"/>
                    <a:pt x="544" y="84"/>
                  </a:cubicBezTo>
                  <a:cubicBezTo>
                    <a:pt x="459" y="27"/>
                    <a:pt x="376" y="1"/>
                    <a:pt x="30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805425" y="2396925"/>
              <a:ext cx="28825" cy="36100"/>
            </a:xfrm>
            <a:custGeom>
              <a:rect b="b" l="l" r="r" t="t"/>
              <a:pathLst>
                <a:path extrusionOk="0" h="1444" w="1153">
                  <a:moveTo>
                    <a:pt x="352" y="68"/>
                  </a:moveTo>
                  <a:cubicBezTo>
                    <a:pt x="416" y="68"/>
                    <a:pt x="480" y="100"/>
                    <a:pt x="576" y="164"/>
                  </a:cubicBezTo>
                  <a:cubicBezTo>
                    <a:pt x="832" y="324"/>
                    <a:pt x="1088" y="708"/>
                    <a:pt x="1088" y="1028"/>
                  </a:cubicBezTo>
                  <a:cubicBezTo>
                    <a:pt x="1088" y="1188"/>
                    <a:pt x="1024" y="1316"/>
                    <a:pt x="928" y="1348"/>
                  </a:cubicBezTo>
                  <a:cubicBezTo>
                    <a:pt x="904" y="1372"/>
                    <a:pt x="870" y="1383"/>
                    <a:pt x="831" y="1383"/>
                  </a:cubicBezTo>
                  <a:cubicBezTo>
                    <a:pt x="767" y="1383"/>
                    <a:pt x="688" y="1355"/>
                    <a:pt x="608" y="1316"/>
                  </a:cubicBezTo>
                  <a:cubicBezTo>
                    <a:pt x="320" y="1156"/>
                    <a:pt x="64" y="740"/>
                    <a:pt x="64" y="420"/>
                  </a:cubicBezTo>
                  <a:cubicBezTo>
                    <a:pt x="64" y="292"/>
                    <a:pt x="128" y="164"/>
                    <a:pt x="224" y="100"/>
                  </a:cubicBezTo>
                  <a:cubicBezTo>
                    <a:pt x="256" y="100"/>
                    <a:pt x="288" y="68"/>
                    <a:pt x="352" y="68"/>
                  </a:cubicBezTo>
                  <a:close/>
                  <a:moveTo>
                    <a:pt x="327" y="1"/>
                  </a:moveTo>
                  <a:cubicBezTo>
                    <a:pt x="275" y="1"/>
                    <a:pt x="229" y="11"/>
                    <a:pt x="192" y="36"/>
                  </a:cubicBezTo>
                  <a:cubicBezTo>
                    <a:pt x="64" y="100"/>
                    <a:pt x="0" y="260"/>
                    <a:pt x="0" y="420"/>
                  </a:cubicBezTo>
                  <a:cubicBezTo>
                    <a:pt x="0" y="772"/>
                    <a:pt x="256" y="1188"/>
                    <a:pt x="544" y="1380"/>
                  </a:cubicBezTo>
                  <a:cubicBezTo>
                    <a:pt x="640" y="1444"/>
                    <a:pt x="736" y="1444"/>
                    <a:pt x="832" y="1444"/>
                  </a:cubicBezTo>
                  <a:cubicBezTo>
                    <a:pt x="864" y="1444"/>
                    <a:pt x="928" y="1444"/>
                    <a:pt x="960" y="1412"/>
                  </a:cubicBezTo>
                  <a:cubicBezTo>
                    <a:pt x="1088" y="1348"/>
                    <a:pt x="1153" y="1220"/>
                    <a:pt x="1153" y="1028"/>
                  </a:cubicBezTo>
                  <a:cubicBezTo>
                    <a:pt x="1153" y="676"/>
                    <a:pt x="896" y="260"/>
                    <a:pt x="608" y="68"/>
                  </a:cubicBezTo>
                  <a:cubicBezTo>
                    <a:pt x="510" y="28"/>
                    <a:pt x="411" y="1"/>
                    <a:pt x="3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34200" y="2500225"/>
              <a:ext cx="664950" cy="756150"/>
            </a:xfrm>
            <a:custGeom>
              <a:rect b="b" l="l" r="r" t="t"/>
              <a:pathLst>
                <a:path extrusionOk="0" h="30246" w="26598">
                  <a:moveTo>
                    <a:pt x="1" y="0"/>
                  </a:moveTo>
                  <a:lnTo>
                    <a:pt x="1" y="14947"/>
                  </a:lnTo>
                  <a:lnTo>
                    <a:pt x="26534" y="30246"/>
                  </a:lnTo>
                  <a:lnTo>
                    <a:pt x="26598" y="30182"/>
                  </a:lnTo>
                  <a:lnTo>
                    <a:pt x="65" y="1488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729400" y="2484225"/>
              <a:ext cx="10425" cy="19225"/>
            </a:xfrm>
            <a:custGeom>
              <a:rect b="b" l="l" r="r" t="t"/>
              <a:pathLst>
                <a:path extrusionOk="0" h="769" w="417">
                  <a:moveTo>
                    <a:pt x="225" y="0"/>
                  </a:moveTo>
                  <a:lnTo>
                    <a:pt x="1" y="768"/>
                  </a:lnTo>
                  <a:lnTo>
                    <a:pt x="417" y="768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764600" y="2594650"/>
              <a:ext cx="644150" cy="490500"/>
            </a:xfrm>
            <a:custGeom>
              <a:rect b="b" l="l" r="r" t="t"/>
              <a:pathLst>
                <a:path extrusionOk="0" h="19620" w="25766">
                  <a:moveTo>
                    <a:pt x="33" y="0"/>
                  </a:moveTo>
                  <a:lnTo>
                    <a:pt x="1" y="64"/>
                  </a:lnTo>
                  <a:lnTo>
                    <a:pt x="2241" y="1888"/>
                  </a:lnTo>
                  <a:cubicBezTo>
                    <a:pt x="2777" y="2308"/>
                    <a:pt x="3432" y="2524"/>
                    <a:pt x="4082" y="2524"/>
                  </a:cubicBezTo>
                  <a:cubicBezTo>
                    <a:pt x="4325" y="2524"/>
                    <a:pt x="4567" y="2493"/>
                    <a:pt x="4802" y="2432"/>
                  </a:cubicBezTo>
                  <a:lnTo>
                    <a:pt x="5826" y="2176"/>
                  </a:lnTo>
                  <a:cubicBezTo>
                    <a:pt x="6063" y="2117"/>
                    <a:pt x="6300" y="2089"/>
                    <a:pt x="6534" y="2089"/>
                  </a:cubicBezTo>
                  <a:cubicBezTo>
                    <a:pt x="7692" y="2089"/>
                    <a:pt x="8761" y="2786"/>
                    <a:pt x="9187" y="3905"/>
                  </a:cubicBezTo>
                  <a:lnTo>
                    <a:pt x="10051" y="6017"/>
                  </a:lnTo>
                  <a:cubicBezTo>
                    <a:pt x="10489" y="7155"/>
                    <a:pt x="11592" y="7894"/>
                    <a:pt x="12778" y="7894"/>
                  </a:cubicBezTo>
                  <a:cubicBezTo>
                    <a:pt x="12893" y="7894"/>
                    <a:pt x="13008" y="7888"/>
                    <a:pt x="13123" y="7874"/>
                  </a:cubicBezTo>
                  <a:lnTo>
                    <a:pt x="13412" y="7809"/>
                  </a:lnTo>
                  <a:cubicBezTo>
                    <a:pt x="13528" y="7795"/>
                    <a:pt x="13645" y="7788"/>
                    <a:pt x="13760" y="7788"/>
                  </a:cubicBezTo>
                  <a:cubicBezTo>
                    <a:pt x="14908" y="7788"/>
                    <a:pt x="15955" y="8494"/>
                    <a:pt x="16420" y="9570"/>
                  </a:cubicBezTo>
                  <a:lnTo>
                    <a:pt x="17860" y="12994"/>
                  </a:lnTo>
                  <a:cubicBezTo>
                    <a:pt x="18180" y="13795"/>
                    <a:pt x="18853" y="14403"/>
                    <a:pt x="19685" y="14659"/>
                  </a:cubicBezTo>
                  <a:lnTo>
                    <a:pt x="20261" y="14851"/>
                  </a:lnTo>
                  <a:cubicBezTo>
                    <a:pt x="21285" y="15171"/>
                    <a:pt x="22053" y="16067"/>
                    <a:pt x="22213" y="17123"/>
                  </a:cubicBezTo>
                  <a:cubicBezTo>
                    <a:pt x="22437" y="18564"/>
                    <a:pt x="23717" y="19620"/>
                    <a:pt x="25126" y="19620"/>
                  </a:cubicBezTo>
                  <a:cubicBezTo>
                    <a:pt x="25254" y="19620"/>
                    <a:pt x="25414" y="19588"/>
                    <a:pt x="25542" y="19588"/>
                  </a:cubicBezTo>
                  <a:lnTo>
                    <a:pt x="25766" y="19556"/>
                  </a:lnTo>
                  <a:lnTo>
                    <a:pt x="25766" y="19492"/>
                  </a:lnTo>
                  <a:lnTo>
                    <a:pt x="25542" y="19524"/>
                  </a:lnTo>
                  <a:cubicBezTo>
                    <a:pt x="25404" y="19543"/>
                    <a:pt x="25267" y="19553"/>
                    <a:pt x="25132" y="19553"/>
                  </a:cubicBezTo>
                  <a:cubicBezTo>
                    <a:pt x="23729" y="19553"/>
                    <a:pt x="22511" y="18524"/>
                    <a:pt x="22277" y="17123"/>
                  </a:cubicBezTo>
                  <a:cubicBezTo>
                    <a:pt x="22117" y="16035"/>
                    <a:pt x="21317" y="15107"/>
                    <a:pt x="20261" y="14787"/>
                  </a:cubicBezTo>
                  <a:lnTo>
                    <a:pt x="19685" y="14595"/>
                  </a:lnTo>
                  <a:cubicBezTo>
                    <a:pt x="18885" y="14339"/>
                    <a:pt x="18244" y="13763"/>
                    <a:pt x="17892" y="12962"/>
                  </a:cubicBezTo>
                  <a:lnTo>
                    <a:pt x="16484" y="9538"/>
                  </a:lnTo>
                  <a:cubicBezTo>
                    <a:pt x="16019" y="8433"/>
                    <a:pt x="14919" y="7724"/>
                    <a:pt x="13761" y="7724"/>
                  </a:cubicBezTo>
                  <a:cubicBezTo>
                    <a:pt x="13645" y="7724"/>
                    <a:pt x="13528" y="7731"/>
                    <a:pt x="13412" y="7745"/>
                  </a:cubicBezTo>
                  <a:lnTo>
                    <a:pt x="13123" y="7777"/>
                  </a:lnTo>
                  <a:cubicBezTo>
                    <a:pt x="13000" y="7793"/>
                    <a:pt x="12877" y="7800"/>
                    <a:pt x="12755" y="7800"/>
                  </a:cubicBezTo>
                  <a:cubicBezTo>
                    <a:pt x="11588" y="7800"/>
                    <a:pt x="10550" y="7119"/>
                    <a:pt x="10115" y="6017"/>
                  </a:cubicBezTo>
                  <a:lnTo>
                    <a:pt x="9251" y="3873"/>
                  </a:lnTo>
                  <a:cubicBezTo>
                    <a:pt x="8798" y="2727"/>
                    <a:pt x="7702" y="2025"/>
                    <a:pt x="6535" y="2025"/>
                  </a:cubicBezTo>
                  <a:cubicBezTo>
                    <a:pt x="6300" y="2025"/>
                    <a:pt x="6062" y="2053"/>
                    <a:pt x="5826" y="2112"/>
                  </a:cubicBezTo>
                  <a:lnTo>
                    <a:pt x="4802" y="2368"/>
                  </a:lnTo>
                  <a:cubicBezTo>
                    <a:pt x="4578" y="2427"/>
                    <a:pt x="4349" y="2455"/>
                    <a:pt x="4121" y="2455"/>
                  </a:cubicBezTo>
                  <a:cubicBezTo>
                    <a:pt x="3471" y="2455"/>
                    <a:pt x="2827" y="2227"/>
                    <a:pt x="2305" y="182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793425" y="2549025"/>
              <a:ext cx="579325" cy="469725"/>
            </a:xfrm>
            <a:custGeom>
              <a:rect b="b" l="l" r="r" t="t"/>
              <a:pathLst>
                <a:path extrusionOk="0" h="18789" w="23173">
                  <a:moveTo>
                    <a:pt x="64" y="1"/>
                  </a:moveTo>
                  <a:lnTo>
                    <a:pt x="0" y="33"/>
                  </a:lnTo>
                  <a:lnTo>
                    <a:pt x="2049" y="8290"/>
                  </a:lnTo>
                  <a:cubicBezTo>
                    <a:pt x="2145" y="8610"/>
                    <a:pt x="2337" y="8866"/>
                    <a:pt x="2625" y="9058"/>
                  </a:cubicBezTo>
                  <a:cubicBezTo>
                    <a:pt x="2822" y="9168"/>
                    <a:pt x="3048" y="9217"/>
                    <a:pt x="3274" y="9217"/>
                  </a:cubicBezTo>
                  <a:cubicBezTo>
                    <a:pt x="3379" y="9217"/>
                    <a:pt x="3484" y="9207"/>
                    <a:pt x="3585" y="9186"/>
                  </a:cubicBezTo>
                  <a:cubicBezTo>
                    <a:pt x="3694" y="9154"/>
                    <a:pt x="3804" y="9139"/>
                    <a:pt x="3912" y="9139"/>
                  </a:cubicBezTo>
                  <a:cubicBezTo>
                    <a:pt x="4347" y="9139"/>
                    <a:pt x="4756" y="9385"/>
                    <a:pt x="4961" y="9795"/>
                  </a:cubicBezTo>
                  <a:lnTo>
                    <a:pt x="6369" y="12611"/>
                  </a:lnTo>
                  <a:cubicBezTo>
                    <a:pt x="6587" y="13047"/>
                    <a:pt x="7025" y="13300"/>
                    <a:pt x="7489" y="13300"/>
                  </a:cubicBezTo>
                  <a:cubicBezTo>
                    <a:pt x="7638" y="13300"/>
                    <a:pt x="7790" y="13274"/>
                    <a:pt x="7938" y="13219"/>
                  </a:cubicBezTo>
                  <a:lnTo>
                    <a:pt x="8482" y="12995"/>
                  </a:lnTo>
                  <a:cubicBezTo>
                    <a:pt x="8623" y="12935"/>
                    <a:pt x="8770" y="12906"/>
                    <a:pt x="8916" y="12906"/>
                  </a:cubicBezTo>
                  <a:cubicBezTo>
                    <a:pt x="9233" y="12906"/>
                    <a:pt x="9543" y="13042"/>
                    <a:pt x="9762" y="13283"/>
                  </a:cubicBezTo>
                  <a:lnTo>
                    <a:pt x="10626" y="14179"/>
                  </a:lnTo>
                  <a:cubicBezTo>
                    <a:pt x="10866" y="14419"/>
                    <a:pt x="11215" y="14548"/>
                    <a:pt x="11566" y="14548"/>
                  </a:cubicBezTo>
                  <a:cubicBezTo>
                    <a:pt x="11637" y="14548"/>
                    <a:pt x="11708" y="14542"/>
                    <a:pt x="11778" y="14531"/>
                  </a:cubicBezTo>
                  <a:lnTo>
                    <a:pt x="14275" y="14051"/>
                  </a:lnTo>
                  <a:cubicBezTo>
                    <a:pt x="14345" y="14039"/>
                    <a:pt x="14415" y="14033"/>
                    <a:pt x="14484" y="14033"/>
                  </a:cubicBezTo>
                  <a:cubicBezTo>
                    <a:pt x="14953" y="14033"/>
                    <a:pt x="15392" y="14309"/>
                    <a:pt x="15587" y="14755"/>
                  </a:cubicBezTo>
                  <a:lnTo>
                    <a:pt x="16867" y="17796"/>
                  </a:lnTo>
                  <a:cubicBezTo>
                    <a:pt x="17083" y="18281"/>
                    <a:pt x="17549" y="18562"/>
                    <a:pt x="18034" y="18562"/>
                  </a:cubicBezTo>
                  <a:cubicBezTo>
                    <a:pt x="18125" y="18562"/>
                    <a:pt x="18217" y="18552"/>
                    <a:pt x="18308" y="18532"/>
                  </a:cubicBezTo>
                  <a:lnTo>
                    <a:pt x="21636" y="17764"/>
                  </a:lnTo>
                  <a:cubicBezTo>
                    <a:pt x="21724" y="17748"/>
                    <a:pt x="21810" y="17740"/>
                    <a:pt x="21894" y="17740"/>
                  </a:cubicBezTo>
                  <a:cubicBezTo>
                    <a:pt x="22146" y="17740"/>
                    <a:pt x="22380" y="17812"/>
                    <a:pt x="22596" y="17956"/>
                  </a:cubicBezTo>
                  <a:cubicBezTo>
                    <a:pt x="22885" y="18148"/>
                    <a:pt x="23045" y="18468"/>
                    <a:pt x="23077" y="18788"/>
                  </a:cubicBezTo>
                  <a:lnTo>
                    <a:pt x="23173" y="18788"/>
                  </a:lnTo>
                  <a:cubicBezTo>
                    <a:pt x="23109" y="18436"/>
                    <a:pt x="22949" y="18116"/>
                    <a:pt x="22660" y="17892"/>
                  </a:cubicBezTo>
                  <a:cubicBezTo>
                    <a:pt x="22426" y="17751"/>
                    <a:pt x="22175" y="17662"/>
                    <a:pt x="21919" y="17662"/>
                  </a:cubicBezTo>
                  <a:cubicBezTo>
                    <a:pt x="21825" y="17662"/>
                    <a:pt x="21731" y="17674"/>
                    <a:pt x="21636" y="17700"/>
                  </a:cubicBezTo>
                  <a:lnTo>
                    <a:pt x="18308" y="18468"/>
                  </a:lnTo>
                  <a:cubicBezTo>
                    <a:pt x="18216" y="18489"/>
                    <a:pt x="18124" y="18498"/>
                    <a:pt x="18035" y="18498"/>
                  </a:cubicBezTo>
                  <a:cubicBezTo>
                    <a:pt x="17566" y="18498"/>
                    <a:pt x="17152" y="18226"/>
                    <a:pt x="16963" y="17796"/>
                  </a:cubicBezTo>
                  <a:lnTo>
                    <a:pt x="15651" y="14723"/>
                  </a:lnTo>
                  <a:cubicBezTo>
                    <a:pt x="15456" y="14249"/>
                    <a:pt x="14968" y="13969"/>
                    <a:pt x="14486" y="13969"/>
                  </a:cubicBezTo>
                  <a:cubicBezTo>
                    <a:pt x="14415" y="13969"/>
                    <a:pt x="14344" y="13975"/>
                    <a:pt x="14275" y="13987"/>
                  </a:cubicBezTo>
                  <a:lnTo>
                    <a:pt x="11746" y="14467"/>
                  </a:lnTo>
                  <a:cubicBezTo>
                    <a:pt x="11681" y="14478"/>
                    <a:pt x="11617" y="14484"/>
                    <a:pt x="11552" y="14484"/>
                  </a:cubicBezTo>
                  <a:cubicBezTo>
                    <a:pt x="11235" y="14484"/>
                    <a:pt x="10930" y="14355"/>
                    <a:pt x="10690" y="14115"/>
                  </a:cubicBezTo>
                  <a:lnTo>
                    <a:pt x="9826" y="13219"/>
                  </a:lnTo>
                  <a:cubicBezTo>
                    <a:pt x="9585" y="12978"/>
                    <a:pt x="9253" y="12842"/>
                    <a:pt x="8914" y="12842"/>
                  </a:cubicBezTo>
                  <a:cubicBezTo>
                    <a:pt x="8758" y="12842"/>
                    <a:pt x="8601" y="12871"/>
                    <a:pt x="8450" y="12931"/>
                  </a:cubicBezTo>
                  <a:lnTo>
                    <a:pt x="7906" y="13155"/>
                  </a:lnTo>
                  <a:cubicBezTo>
                    <a:pt x="7764" y="13210"/>
                    <a:pt x="7619" y="13236"/>
                    <a:pt x="7477" y="13236"/>
                  </a:cubicBezTo>
                  <a:cubicBezTo>
                    <a:pt x="7039" y="13236"/>
                    <a:pt x="6627" y="12990"/>
                    <a:pt x="6433" y="12579"/>
                  </a:cubicBezTo>
                  <a:lnTo>
                    <a:pt x="5025" y="9763"/>
                  </a:lnTo>
                  <a:cubicBezTo>
                    <a:pt x="4794" y="9326"/>
                    <a:pt x="4358" y="9075"/>
                    <a:pt x="3913" y="9075"/>
                  </a:cubicBezTo>
                  <a:cubicBezTo>
                    <a:pt x="3803" y="9075"/>
                    <a:pt x="3693" y="9091"/>
                    <a:pt x="3585" y="9122"/>
                  </a:cubicBezTo>
                  <a:cubicBezTo>
                    <a:pt x="3484" y="9143"/>
                    <a:pt x="3382" y="9153"/>
                    <a:pt x="3282" y="9153"/>
                  </a:cubicBezTo>
                  <a:cubicBezTo>
                    <a:pt x="3065" y="9153"/>
                    <a:pt x="2854" y="9104"/>
                    <a:pt x="2657" y="8994"/>
                  </a:cubicBezTo>
                  <a:cubicBezTo>
                    <a:pt x="2401" y="8834"/>
                    <a:pt x="2209" y="8578"/>
                    <a:pt x="2113" y="8258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1F1A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705400" y="2959300"/>
              <a:ext cx="805775" cy="461325"/>
            </a:xfrm>
            <a:custGeom>
              <a:rect b="b" l="l" r="r" t="t"/>
              <a:pathLst>
                <a:path extrusionOk="0" h="18453" w="32231">
                  <a:moveTo>
                    <a:pt x="1633" y="1"/>
                  </a:moveTo>
                  <a:cubicBezTo>
                    <a:pt x="1249" y="1"/>
                    <a:pt x="865" y="89"/>
                    <a:pt x="577" y="265"/>
                  </a:cubicBezTo>
                  <a:cubicBezTo>
                    <a:pt x="1" y="585"/>
                    <a:pt x="1" y="1129"/>
                    <a:pt x="577" y="1481"/>
                  </a:cubicBezTo>
                  <a:lnTo>
                    <a:pt x="29510" y="18188"/>
                  </a:lnTo>
                  <a:cubicBezTo>
                    <a:pt x="29814" y="18364"/>
                    <a:pt x="30198" y="18452"/>
                    <a:pt x="30582" y="18452"/>
                  </a:cubicBezTo>
                  <a:cubicBezTo>
                    <a:pt x="30966" y="18452"/>
                    <a:pt x="31350" y="18364"/>
                    <a:pt x="31655" y="18188"/>
                  </a:cubicBezTo>
                  <a:cubicBezTo>
                    <a:pt x="32231" y="17868"/>
                    <a:pt x="32231" y="17292"/>
                    <a:pt x="31623" y="16972"/>
                  </a:cubicBezTo>
                  <a:lnTo>
                    <a:pt x="2689" y="265"/>
                  </a:lnTo>
                  <a:cubicBezTo>
                    <a:pt x="2401" y="89"/>
                    <a:pt x="2017" y="1"/>
                    <a:pt x="163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3"/>
          <p:cNvSpPr txBox="1"/>
          <p:nvPr/>
        </p:nvSpPr>
        <p:spPr>
          <a:xfrm>
            <a:off x="7451225" y="4342750"/>
            <a:ext cx="25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sp>
        <p:nvSpPr>
          <p:cNvPr id="149" name="Google Shape;149;p13"/>
          <p:cNvSpPr txBox="1"/>
          <p:nvPr>
            <p:ph type="ctrTitle"/>
          </p:nvPr>
        </p:nvSpPr>
        <p:spPr>
          <a:xfrm>
            <a:off x="1693350" y="263375"/>
            <a:ext cx="6910500" cy="16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ANALYSIS AND VALUATION </a:t>
            </a:r>
            <a:endParaRPr b="1" sz="340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3700"/>
            <a:ext cx="3932400" cy="35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 txBox="1"/>
          <p:nvPr/>
        </p:nvSpPr>
        <p:spPr>
          <a:xfrm>
            <a:off x="4864025" y="4342750"/>
            <a:ext cx="4397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collab Link</a:t>
            </a:r>
            <a:endParaRPr b="1" sz="25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/>
          <p:nvPr/>
        </p:nvSpPr>
        <p:spPr>
          <a:xfrm>
            <a:off x="441650" y="204325"/>
            <a:ext cx="4035000" cy="4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3. Hair Care:</a:t>
            </a:r>
            <a:endParaRPr b="1" sz="19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Hair Extensions and Wigs:</a:t>
            </a:r>
            <a:endParaRPr b="1"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Darling:</a:t>
            </a:r>
            <a:r>
              <a:rPr lang="en" sz="1700"/>
              <a:t> Offers a variety of hair extensions and wigs, particularly popular in African markets.​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 sz="1700"/>
              <a:t>Inecto:</a:t>
            </a:r>
            <a:r>
              <a:rPr lang="en" sz="1700"/>
              <a:t> Provides hair color and care products tailored for African hair types.</a:t>
            </a:r>
            <a:endParaRPr sz="2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41650" y="2072825"/>
            <a:ext cx="8226300" cy="24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125" y="511874"/>
            <a:ext cx="3252000" cy="23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550" y="3096097"/>
            <a:ext cx="4255150" cy="1226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/>
        </p:nvSpPr>
        <p:spPr>
          <a:xfrm>
            <a:off x="566025" y="439200"/>
            <a:ext cx="4462500" cy="4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4. Recent Digital-First Innovations:</a:t>
            </a:r>
            <a:endParaRPr b="1" sz="17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Godrej Ezee Detergent Pods:</a:t>
            </a:r>
            <a:r>
              <a:rPr lang="en" sz="1300"/>
              <a:t> Single-use laundry capsules designed for convenience and effective cleaning.​</a:t>
            </a:r>
            <a:endParaRPr sz="1300" u="sng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Godrej Protekt All-in-1 Dishwasher Tablets:</a:t>
            </a:r>
            <a:r>
              <a:rPr lang="en" sz="1300"/>
              <a:t> Combines the benefits of detergent, rinse aid, and dishwasher salt in a single tablet.</a:t>
            </a:r>
            <a:endParaRPr sz="1300" u="sng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Goodknight Anti Mosquito Bed Nets:</a:t>
            </a:r>
            <a:r>
              <a:rPr lang="en" sz="1300"/>
              <a:t> High-quality bed nets designed to provide protection against mosquitoes.​</a:t>
            </a:r>
            <a:endParaRPr sz="13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These products are available exclusively through e-commerce platforms, reflecting GCPL's commitment to digital transformation and meeting the needs of modern consumers in response to evolving consumer preferences and the rise of e-commerce.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525" y="285800"/>
            <a:ext cx="3710725" cy="44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458850" y="392225"/>
            <a:ext cx="5062800" cy="4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5. Acquisitions Enhancing Product Portfolio: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GCPL has strategically acquired brands to strengthen its market position:​</a:t>
            </a:r>
            <a:endParaRPr sz="1300" u="sng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Park Avenue (Deodorants):</a:t>
            </a:r>
            <a:r>
              <a:rPr lang="en" sz="1300"/>
              <a:t> Acquired from Raymond Consumer Care, expanding GCPL's presence in the deodorant segment.​</a:t>
            </a:r>
            <a:br>
              <a:rPr lang="en" sz="1300"/>
            </a:b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These acquisitions align with GCPL's strategy to focus on underpenetrated categories with significant growth potential. ​</a:t>
            </a:r>
            <a:endParaRPr sz="1300" u="sng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GCPL's diverse product range, combined with its focus on innovation and strategic acquisitions, positions it as a leading player in the global consumer goods market.</a:t>
            </a:r>
            <a:endParaRPr sz="13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975" y="580125"/>
            <a:ext cx="3616899" cy="4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6147650" y="714475"/>
            <a:ext cx="2059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 Fragrances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492450" y="397400"/>
            <a:ext cx="8159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Generation Sources</a:t>
            </a:r>
            <a:endParaRPr/>
          </a:p>
        </p:txBody>
      </p:sp>
      <p:sp>
        <p:nvSpPr>
          <p:cNvPr id="233" name="Google Shape;233;p25"/>
          <p:cNvSpPr txBox="1"/>
          <p:nvPr/>
        </p:nvSpPr>
        <p:spPr>
          <a:xfrm>
            <a:off x="458850" y="1102100"/>
            <a:ext cx="5844600" cy="3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/>
              <a:t>🔹 1. Product-Based Revenue</a:t>
            </a:r>
            <a:endParaRPr b="1" sz="22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Personal Care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 contributor to revenue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Includes soaps (Godrej No.1, Cinthol), hair colors (Godrej Expert), and grooming products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Home Care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Includes insecticides (Goodknight, HIT), air fresheners (Godrej aer), fabric care (Ezee)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presence in India and Southeast Asia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Hair Care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Products like extensions and styling (Darling, Bblunt, Inecto)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Focused on African markets</a:t>
            </a:r>
            <a:endParaRPr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225" y="1609725"/>
            <a:ext cx="2280550" cy="25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491900" y="447650"/>
            <a:ext cx="81591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Generation Sources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491900" y="1152350"/>
            <a:ext cx="55791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2. Geographical Revenue Segments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India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Largest market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Accounts for ~59% of total revenue (₹83.17 billion in FY24)</a:t>
            </a:r>
            <a:b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Markets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(around 41% of revenue)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Indonesia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Strong in home care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Africa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Hair care (Darling, Inecto)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Latin America &amp; USA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Smaller but growing markets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200" y="1507625"/>
            <a:ext cx="2670900" cy="27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0" y="180850"/>
            <a:ext cx="8783877" cy="48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5" y="204325"/>
            <a:ext cx="8705374" cy="47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429875" y="246775"/>
            <a:ext cx="8330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Industry Overview</a:t>
            </a:r>
            <a:endParaRPr/>
          </a:p>
        </p:txBody>
      </p:sp>
      <p:sp>
        <p:nvSpPr>
          <p:cNvPr id="261" name="Google Shape;261;p29"/>
          <p:cNvSpPr txBox="1"/>
          <p:nvPr>
            <p:ph idx="1" type="body"/>
          </p:nvPr>
        </p:nvSpPr>
        <p:spPr>
          <a:xfrm>
            <a:off x="429875" y="902575"/>
            <a:ext cx="70791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GCPL operates in the FMCG(Fast-Moving Consumer Goods)-Personal and Home Care Segment.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Industry Type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Fast-Moving Consumer Goods (FMCG)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Focus: Personal Care (soaps, hair care, grooming) &amp; Home Care (insecticides, air fresheners)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Market Characteristics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 competitive &amp; brand-driven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Volume-led growth; high consumer repeat rate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 switching costs; pricing &amp; innovation are key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Demand Drivers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Rising disposable incomes &amp; middle-class expansion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Greater focus on personal hygiene &amp; grooming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Urbanization, lifestyle shifts, digital adoption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Growing rural consumption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967" y="902580"/>
            <a:ext cx="1281484" cy="119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0742" y="3905650"/>
            <a:ext cx="997933" cy="8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700" y="2228500"/>
            <a:ext cx="853424" cy="14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100" y="3905652"/>
            <a:ext cx="1164625" cy="8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7400" y="2214578"/>
            <a:ext cx="1164624" cy="14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5475" y="3640117"/>
            <a:ext cx="1281476" cy="1244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2250" y="2228500"/>
            <a:ext cx="574300" cy="149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type="title"/>
          </p:nvPr>
        </p:nvSpPr>
        <p:spPr>
          <a:xfrm>
            <a:off x="429875" y="246775"/>
            <a:ext cx="8330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Industry Overview</a:t>
            </a:r>
            <a:endParaRPr/>
          </a:p>
        </p:txBody>
      </p:sp>
      <p:sp>
        <p:nvSpPr>
          <p:cNvPr id="274" name="Google Shape;274;p30"/>
          <p:cNvSpPr txBox="1"/>
          <p:nvPr>
            <p:ph idx="1" type="body"/>
          </p:nvPr>
        </p:nvSpPr>
        <p:spPr>
          <a:xfrm>
            <a:off x="429875" y="902575"/>
            <a:ext cx="5378700" cy="4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Regulatory Environment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Governed by FSSAI, BIS, Drug Controller, etc.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focus on environmental compliance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Key Trends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Surge in natural/herbal product demand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Eco-friendly &amp; sustainable product innovation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D2C (Direct-to-Consumer) and e-commerce growth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Health-conscious consumer behavior post-COVID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🔹 Industry Challenges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material price fluctuations (oils, packaging)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Rural inflation affecting demand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Intense competition from domestic &amp; global players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competitors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include within the industry include: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HUL,Dabur India Ltd,Marico Ltd,Emami Ltd,Patanjali Ayurved,Colgate-Palmolive India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900" y="816950"/>
            <a:ext cx="1142375" cy="13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813" y="902575"/>
            <a:ext cx="1868637" cy="15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825" y="2216789"/>
            <a:ext cx="3128625" cy="104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6794" y="3308543"/>
            <a:ext cx="3002705" cy="15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819150" y="300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Overview</a:t>
            </a:r>
            <a:endParaRPr/>
          </a:p>
        </p:txBody>
      </p:sp>
      <p:sp>
        <p:nvSpPr>
          <p:cNvPr id="284" name="Google Shape;284;p31"/>
          <p:cNvSpPr txBox="1"/>
          <p:nvPr>
            <p:ph idx="1" type="body"/>
          </p:nvPr>
        </p:nvSpPr>
        <p:spPr>
          <a:xfrm>
            <a:off x="494025" y="964175"/>
            <a:ext cx="8255400" cy="37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Fast-Moving Consumer Goods (FMCG)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sector in India is projected to achieve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growth of 7-9% in fiscal year 2025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up from an estimated 5-7% growth in the previous fiscal year. This growth is primarily driven by a revival in rural demand and steady urban consumption and fast digital adoption.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Segment-wise Growth Projections(FY 2025)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Food &amp; Beverages (F&amp;B):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Expected to grow by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8-9%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benefiting from improved rural demand.​</a:t>
            </a:r>
            <a:endParaRPr sz="11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Care (PC):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Anticipated to see a growth of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6-7%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supported by urban demand and premiumization trends.</a:t>
            </a:r>
            <a:endParaRPr sz="1100"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Care (HC):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Projected to grow by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8-9%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driven by continued premiumization and steady urban consumption.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Possible reasons: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Rural Market Revival: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expected better monsoon season and increased agricultural production are likely to boost rural incomes, leading to higher spending on FMCG products.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Urban Consumption Stability: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Rising disposable incomes and a focus on premium offerings are sustaining urban demand, especially in the personal and home care segments.​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 Initiatives: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Programs like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PMAY-G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(Pradhan Mantri Awaas Yojana-Grameen) are enhancing rural infrastructure, contributing to increased consumer spending capacity.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Premiumization: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There's a notable shift towards premium products, particularly in urban markets, as consumers seek higher-quality personal and home care items.​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Transformation: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FMCG sector is rapidly adopting digital channels, with online sales valued at approximately ₹1.7 trillion, reflecting evolving consumer purchasing behaviors.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14"/>
          <p:cNvGraphicFramePr/>
          <p:nvPr/>
        </p:nvGraphicFramePr>
        <p:xfrm>
          <a:off x="2230975" y="136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{2A80BD34-7C86-4E42-86B7-BFB0AB6D57C3}</a:tableStyleId>
              </a:tblPr>
              <a:tblGrid>
                <a:gridCol w="2399275"/>
                <a:gridCol w="2240025"/>
              </a:tblGrid>
              <a:tr h="390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Srinath Murali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2022B3A70594H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Piyush Nahata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2022B3A70654H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Mayan Vajani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2022B3A70611H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Kanishk Agarwal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2022B3A71390H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Yuvan Kanthamaneni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2022B3A70785H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 Tarun Kumar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2022B3A71606H</a:t>
                      </a:r>
                      <a:endParaRPr b="1" sz="17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819150" y="129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Relative Position</a:t>
            </a:r>
            <a:endParaRPr/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322950" y="720725"/>
            <a:ext cx="8597400" cy="4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​Godrej Consumer Products Limited (GCPL) holds a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prominent position in India's FMCG sector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particularly within the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and Personal Care segments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Leadership:</a:t>
            </a:r>
            <a:endParaRPr b="1"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Household Insecticides: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is the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 leader in India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its Goodknight brand being a household name.</a:t>
            </a:r>
            <a:endParaRPr sz="11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Soaps: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company ranks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in the Indian market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offering popular brands like Cinthol and Godre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 No.1.</a:t>
            </a:r>
            <a:endParaRPr sz="11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Fresheners: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holds the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one position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India's air freshener market with its Aer brand.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Performance:</a:t>
            </a:r>
            <a:endParaRPr b="1"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quarter ending September 2024, GCPL reported a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14% increase in consolidated net profit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reaching ₹4.91 billion, surpassing analyst expectations.</a:t>
            </a:r>
            <a:endParaRPr sz="11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Care segment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grew by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12% year-over-year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driven by double-digit volume growth in air fresheners and fabric care products.</a:t>
            </a:r>
            <a:endParaRPr sz="115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Char char="●"/>
            </a:pP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Care segment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experienced a </a:t>
            </a:r>
            <a:r>
              <a:rPr b="1"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3% year-over-year growth</a:t>
            </a:r>
            <a:r>
              <a:rPr lang="en" sz="1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with personal wash products maintaining stable volume growth and gaining market share.</a:t>
            </a:r>
            <a:endParaRPr sz="11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819150" y="321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Relative Position</a:t>
            </a:r>
            <a:endParaRPr/>
          </a:p>
        </p:txBody>
      </p:sp>
      <p:sp>
        <p:nvSpPr>
          <p:cNvPr id="296" name="Google Shape;296;p33"/>
          <p:cNvSpPr txBox="1"/>
          <p:nvPr>
            <p:ph idx="1" type="body"/>
          </p:nvPr>
        </p:nvSpPr>
        <p:spPr>
          <a:xfrm>
            <a:off x="819150" y="1220800"/>
            <a:ext cx="7505700" cy="34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Sustainability Recognition: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GCPL has been recognized on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 Jones Sustainability Index (DJSI) 2024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ranking among the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three global FMCG companies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sustainability, reflecting its commitment to environmental and social governance.</a:t>
            </a:r>
            <a:endParaRPr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Initiatives: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company is focusing on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gradual price adjustments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response to rising raw material costs, particularly palm oil, to protect profit margins without significantly impacting sales.</a:t>
            </a:r>
            <a:b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endParaRPr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GCPL continues to innovate and expand its product portfolio, emphasizing both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organic growth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acquisitions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strengthen its market position. </a:t>
            </a:r>
            <a:endParaRPr u="sng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819150" y="323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SIZING</a:t>
            </a:r>
            <a:endParaRPr/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242825" y="979425"/>
            <a:ext cx="86763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 u="sng"/>
              <a:t>OPERATING INCOME/TOTAL REVENUE: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common-size analysis of Godrej Consumer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Products’ operating income as a percentage of total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from FY21 to FY24 shows a fluctuating trend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operational efficiency. The ratio peaked at around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20.6% in FY21, indicating strong cost management,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declined over the next two years to a low of 17.6%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FY23, possibly due to rising input costs or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challenges. However, the company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rebounded in FY24 with the ratio climbing back to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approximately 20.4%, suggesting improved cost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controls or a favorable shift in product mix.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recovery highlights the company’s ability to adapt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regain profitability.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363" y="1278225"/>
            <a:ext cx="4768187" cy="29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-1127325" y="465000"/>
            <a:ext cx="118200" cy="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210200" y="229100"/>
            <a:ext cx="8708700" cy="47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 u="sng"/>
              <a:t>2)  PRETAX INCOME/TOTAL REVENUE:</a:t>
            </a:r>
            <a:endParaRPr b="1" sz="39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Pretax </a:t>
            </a: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to Total Revenue for Godrej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Products from FY21 to FY24 reveals a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downward trend in overall profitability.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ratio declined steadily from around 18.8% in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FY21 to 16.2% in FY23, followed by a sharp drop to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1.4% in FY24. This drastic fall in FY24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suggests substantial non-operating expenses,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one-time losses, or a significant increase in interest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other costs that reduced pretax earnings 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despite stable operating income. The divergence from the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9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operating income trend indicates external financial pressures or unusual items affecting profitability at the pretax level.</a:t>
            </a:r>
            <a:endParaRPr sz="29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000" y="609125"/>
            <a:ext cx="4669325" cy="29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-1236075" y="127900"/>
            <a:ext cx="63900" cy="1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188450" y="218225"/>
            <a:ext cx="8763300" cy="47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3)EBIT/TOTAL REVENUE: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EBIT (Earnings Before Interest and Taxes) to Total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for Godrej Consumer Products from FY21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FY24 indicates a continuous decline in core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profitability. The ratio dropped from about 20% in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FY21 to 17% in FY23, followed by a steep fall to just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3% in FY24. This downward trend reflects mounting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and possibly extraordinary expenses that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significantly eroded earnings. The sharp drop in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FY24, despite a recovery in operating income, may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 the presence of substantial one-off charges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increased depreciation/amortization impacting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EBIT. It highlights growing pressure on the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company’s underlying earnings performance.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200" u="sng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25" y="939525"/>
            <a:ext cx="5027025" cy="36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-1420950" y="225775"/>
            <a:ext cx="107400" cy="1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210200" y="225775"/>
            <a:ext cx="8697900" cy="4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4) NET INCOME/TOTAL REVENUE: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Income to Total Revenue for Godrej Consumer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Products from FY21 to FY24 reveals a sharp and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concerning decline in overall profitability. The ratio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fell steadily from about 15.8% in FY21 to 12.9% in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FY23, followed by a dramatic plunge into negative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territory at around -3.7% in FY24. This negative net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margin indicates that the company recorded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loss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despite positive operating income,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pointing to significant non-operating expenses, exceptional losses, or adverse tax impacts in FY24. The trend highlights 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deterioration in bottom-line performance and raises red flags about financ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health in the latest year.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pic>
        <p:nvPicPr>
          <p:cNvPr id="324" name="Google Shape;3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725" y="533025"/>
            <a:ext cx="4973375" cy="30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819150" y="258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ANALYSIS</a:t>
            </a:r>
            <a:endParaRPr/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210175" y="935925"/>
            <a:ext cx="8741400" cy="4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529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b="1" lang="en" sz="1606" u="sng"/>
              <a:t>YOY CHANGE IN NET INCOME</a:t>
            </a:r>
            <a:endParaRPr b="1" sz="1606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YoY Change in Net Income (%)</a:t>
            </a: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Godrej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Products presents a sharp deterioration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profitability over the three-year span. In FY22, the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 saw a modest </a:t>
            </a:r>
            <a:r>
              <a:rPr b="1"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growth</a:t>
            </a: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net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income, indicating a stable performance. However,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FY23, net income </a:t>
            </a:r>
            <a:r>
              <a:rPr b="1"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declined slightly</a:t>
            </a: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 shown by 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small negative percentage. The situation worsened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drastically in FY24, with a </a:t>
            </a:r>
            <a:r>
              <a:rPr b="1"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steep decline of over 120%</a:t>
            </a: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indicating that the company swung from a profit to a </a:t>
            </a:r>
            <a:r>
              <a:rPr b="1"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 loss</a:t>
            </a: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This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severe drop suggests a major adverse event or accumulation of financial pressures, such as extraordinary losses, higher</a:t>
            </a:r>
            <a:endParaRPr sz="142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2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financing costs, or poor investment returns, severely affecting the company’s bottom line</a:t>
            </a:r>
            <a:endParaRPr b="1" sz="1825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pic>
        <p:nvPicPr>
          <p:cNvPr id="331" name="Google Shape;3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425" y="1212975"/>
            <a:ext cx="4822851" cy="25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-1159950" y="198800"/>
            <a:ext cx="20400" cy="1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/>
              <a:t>a</a:t>
            </a:r>
            <a:endParaRPr sz="200"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201300" y="198800"/>
            <a:ext cx="8750400" cy="47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21"/>
              <a:t>2)  </a:t>
            </a:r>
            <a:r>
              <a:rPr b="1" lang="en" sz="6021" u="sng"/>
              <a:t>YOY CHANGE IN TOTAL REVENUE</a:t>
            </a:r>
            <a:endParaRPr b="1" sz="602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YoY Change in Total Revenue (%)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Godrej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Products indicates a </a:t>
            </a: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declining growth</a:t>
            </a:r>
            <a:endParaRPr b="1"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trend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over the past three fiscal years. In FY22,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grew by a strong </a:t>
            </a: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11.3%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reflecting healthy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sales momentum. However, this growth slowed to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8.4%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FY23 and further dropped to </a:t>
            </a: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5.9%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FY24.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the company is still growing, the </a:t>
            </a: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pace of </a:t>
            </a:r>
            <a:endParaRPr b="1"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is decelerating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possibly due to market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saturation, competitive pressures, or reduced consumer demand. This slowdown in revenue growth, combined with the 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sharp drop in net income (as seen in the previous graph), suggests that </a:t>
            </a: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pressures or inefficiencies are escalating</a:t>
            </a:r>
            <a:endParaRPr b="1"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faster than revenue</a:t>
            </a:r>
            <a:r>
              <a:rPr lang="en" sz="489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squeezing margins and profitability.</a:t>
            </a:r>
            <a:endParaRPr sz="489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50" u="sng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 u="sng"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700" y="385100"/>
            <a:ext cx="4667250" cy="23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-1366550" y="117025"/>
            <a:ext cx="194400" cy="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210175" y="210925"/>
            <a:ext cx="8709000" cy="4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3) YOY CHANGE IN GROSS PROFIT:</a:t>
            </a:r>
            <a:endParaRPr b="1" sz="15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YoY Change in Gross Profit (%)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Godrej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Consumer Products shows a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and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accelerating trend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gross profitability. Gross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profit growth increased from a modest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1.3%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FY22 to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6.8%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FY23, and then surged to an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impressive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19.2%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FY24. This trend suggests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the company has been improving its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 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goods sold efficiency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possibly through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sourcing, pricing strategies, or a favorable product mix. However, this strong performance at the gross level contrasts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sharply with declining net income, implying that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costs beyond production—such as operating expenses, interest, or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exceptional items—are severely impacting overall profitability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200" u="sng"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050" y="663500"/>
            <a:ext cx="5361126" cy="26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601675" y="269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PROSPECTIVE ANALYSIS ON RATIOS</a:t>
            </a:r>
            <a:endParaRPr/>
          </a:p>
        </p:txBody>
      </p:sp>
      <p:sp>
        <p:nvSpPr>
          <p:cNvPr id="351" name="Google Shape;351;p41"/>
          <p:cNvSpPr txBox="1"/>
          <p:nvPr>
            <p:ph idx="1" type="body"/>
          </p:nvPr>
        </p:nvSpPr>
        <p:spPr>
          <a:xfrm>
            <a:off x="219650" y="906900"/>
            <a:ext cx="86775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/>
              <a:t>LIQUIDITY RATIOS:</a:t>
            </a:r>
            <a:endParaRPr b="1" sz="1600" u="sng"/>
          </a:p>
          <a:p>
            <a:pPr indent="-30734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arenR"/>
            </a:pPr>
            <a:r>
              <a:rPr b="1" lang="en" sz="1600"/>
              <a:t>QUICK AND CURRENT RATIO: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shows that both the </a:t>
            </a:r>
            <a:r>
              <a:rPr b="1"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Ratio</a:t>
            </a: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 sz="14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Ratio</a:t>
            </a: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improved initially (Point 1 to 2), indicating </a:t>
            </a:r>
            <a:endParaRPr sz="14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stronger liquidity, but then declined at Point 3, suggesting a </a:t>
            </a:r>
            <a:endParaRPr sz="14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weakening short-term financial position. The consistently</a:t>
            </a:r>
            <a:endParaRPr sz="14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higher Current Ratio implies reliance on inventory or other </a:t>
            </a:r>
            <a:endParaRPr sz="144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assets not included in the Quick Ratio.</a:t>
            </a:r>
            <a:endParaRPr b="1" sz="194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										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625" y="1776850"/>
            <a:ext cx="4807525" cy="31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 txBox="1"/>
          <p:nvPr>
            <p:ph type="ctrTitle"/>
          </p:nvPr>
        </p:nvSpPr>
        <p:spPr>
          <a:xfrm>
            <a:off x="391950" y="397400"/>
            <a:ext cx="83601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About the company</a:t>
            </a:r>
            <a:endParaRPr sz="3500"/>
          </a:p>
        </p:txBody>
      </p:sp>
      <p:sp>
        <p:nvSpPr>
          <p:cNvPr id="162" name="Google Shape;162;p15"/>
          <p:cNvSpPr txBox="1"/>
          <p:nvPr>
            <p:ph idx="1" type="subTitle"/>
          </p:nvPr>
        </p:nvSpPr>
        <p:spPr>
          <a:xfrm>
            <a:off x="391950" y="1151350"/>
            <a:ext cx="8360100" cy="3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​Godrej Consumer Products Limited (GCPL) is a prominent Indian multinational company specializing in consumer goods. As part of the over 125-year-old Godrej Group, GCPL has established a strong presence in the global market.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Founded: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was established in 2001 following the demerger of the consumer products division from Godrej Soaps Limited. </a:t>
            </a:r>
            <a:endParaRPr sz="16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Headquarters: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Mumbai, Maharashtra, India</a:t>
            </a:r>
            <a:endParaRPr sz="16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Presence: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GCPL's products are available in over 85 countries, catering to approximately 1.4 billion consumers worldwide. </a:t>
            </a:r>
            <a:endParaRPr sz="16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Employees: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company employs over 8,670 individuals across its operations. ​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-888100" y="475875"/>
            <a:ext cx="139800" cy="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58" name="Google Shape;358;p42"/>
          <p:cNvSpPr txBox="1"/>
          <p:nvPr>
            <p:ph idx="1" type="body"/>
          </p:nvPr>
        </p:nvSpPr>
        <p:spPr>
          <a:xfrm>
            <a:off x="242800" y="196475"/>
            <a:ext cx="8730600" cy="4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SOLVENCY RATIOS:</a:t>
            </a:r>
            <a:endParaRPr b="1"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DEBT TO EQUITY RATIO: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The graph indicates that the debt-to-equity ratio dropped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sharply into negative values, suggesting that the company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may have had negative equity—possibly due to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accumulated losses or high debt levels. However, the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strong upward shift into positive territory reflects a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significant improvement in the capital structure, likely due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to increased equity, reduced debt, or both, pointing to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improved financial health.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400" y="863400"/>
            <a:ext cx="4008500" cy="40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-1029475" y="225775"/>
            <a:ext cx="455400" cy="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65" name="Google Shape;365;p43"/>
          <p:cNvSpPr txBox="1"/>
          <p:nvPr>
            <p:ph idx="1" type="body"/>
          </p:nvPr>
        </p:nvSpPr>
        <p:spPr>
          <a:xfrm>
            <a:off x="221050" y="225775"/>
            <a:ext cx="8730600" cy="4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PROFITABILTY RATIOS :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GROSS PROFIT MARGIN,OPERATING PROFIT MARGIN, NET PROFIT MARGIN: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indicates that the gross profit margin remains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relatively constant, suggesting stable production or sales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efficiency. The operating profit margin shows a slight dip in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second period but recovers in the third, implying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controlled operating costs. However, the net profit margin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declines steadily and turns negative in the third period,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signaling that despite operational stability, significant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non-operating costs—such as interest, taxes, or one-time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losses—are severely reducing overall profitability. This trend raises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concerns about the company's financial sustainability beyond its core operations.</a:t>
            </a:r>
            <a:endParaRPr sz="1200"/>
          </a:p>
        </p:txBody>
      </p:sp>
      <p:pic>
        <p:nvPicPr>
          <p:cNvPr id="366" name="Google Shape;3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375" y="1004750"/>
            <a:ext cx="4457025" cy="29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-1083825" y="258400"/>
            <a:ext cx="129000" cy="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72" name="Google Shape;372;p44"/>
          <p:cNvSpPr txBox="1"/>
          <p:nvPr>
            <p:ph idx="1" type="body"/>
          </p:nvPr>
        </p:nvSpPr>
        <p:spPr>
          <a:xfrm>
            <a:off x="210200" y="185600"/>
            <a:ext cx="8774100" cy="47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2) ROE AND RETURN ON CAPITAL: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indicates a consistent decline in both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on Equity (ROE) and Return on Capital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(ROC) over the three periods. Initially, both returns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healthy, with ROE slightly higher than ROC,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suggesting efficient use of equity and capital.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by the third period, both metrics fall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sharply—ROE turns slightly negative, and ROC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drops further below zero. This suggests a significant decline in profitability and efficiency, possibly due to falling net income,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poor asset utilization, or increased financing costs. The negative ROC is particularly concerning, as it indicates the company is destroying value rather than .creating it.</a:t>
            </a:r>
            <a:endParaRPr sz="1200"/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421" y="509175"/>
            <a:ext cx="5007976" cy="25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-1007700" y="0"/>
            <a:ext cx="96300" cy="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/>
              <a:t>A</a:t>
            </a:r>
            <a:endParaRPr sz="100"/>
          </a:p>
        </p:txBody>
      </p:sp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199325" y="229100"/>
            <a:ext cx="8763300" cy="47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VALUATION RATIOS:</a:t>
            </a:r>
            <a:endParaRPr b="1" sz="1500" u="sng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arenR"/>
            </a:pPr>
            <a:r>
              <a:rPr b="1" lang="en" sz="1500"/>
              <a:t>P/E RATIO AND EV/EBITDA RATIO :</a:t>
            </a:r>
            <a:endParaRPr b="1"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graph indicates that both EV/EBITDA and P/E ratios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increasing over the observed periods, suggesting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growing investor confidence and a higher market valuation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to the company's earnings and cash flow. The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EV/EBITDA ratio rises steadily, reflecting an increasing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valuation based on operational performance. The P/E ratio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shows a sharper increase between the first and second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periods, implying stronger market expectations for future earnings. This upward trend could signal positive growth prospects,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but if not backed by actual performance improvements, it may also point to overvaluation.</a:t>
            </a:r>
            <a:endParaRPr sz="1200"/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75" y="841625"/>
            <a:ext cx="4589875" cy="28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819150" y="470600"/>
            <a:ext cx="7505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FCFF &amp; FCFE PROJECTION</a:t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819150" y="1181800"/>
            <a:ext cx="75057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FCFE (Free Cash Flow to Equity):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FCFE=Net Income+Depreciation and Amortization−Capital Expenditures−Change in Working Capital+Net Borrowing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27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FCFE represents the cash flow available to equity shareholders after all expenses, reinvestments, and debt repayments have been accounted for.</a:t>
            </a:r>
            <a:endParaRPr sz="2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127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FCFF (Free Cash Flow to Firm):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43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FCFF=EBIT(1−Tax Rate)+Depreciation and Amortization−Capital Expenditures−Change in Working Capital</a:t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1430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4699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FCFF is the cash flow available to all capital providers (equity and debt holders) before interest payments and distributions to shareholders.</a:t>
            </a:r>
            <a:endParaRPr sz="25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819150" y="470600"/>
            <a:ext cx="7505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FCFF &amp; FCFE PROJECTION</a:t>
            </a:r>
            <a:endParaRPr/>
          </a:p>
        </p:txBody>
      </p:sp>
      <p:pic>
        <p:nvPicPr>
          <p:cNvPr id="392" name="Google Shape;392;p4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63" y="1024900"/>
            <a:ext cx="7568285" cy="37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8"/>
          <p:cNvSpPr txBox="1"/>
          <p:nvPr>
            <p:ph type="title"/>
          </p:nvPr>
        </p:nvSpPr>
        <p:spPr>
          <a:xfrm>
            <a:off x="753500" y="495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BETA USING REGRESSION</a:t>
            </a:r>
            <a:endParaRPr/>
          </a:p>
        </p:txBody>
      </p:sp>
      <p:sp>
        <p:nvSpPr>
          <p:cNvPr id="398" name="Google Shape;398;p48"/>
          <p:cNvSpPr txBox="1"/>
          <p:nvPr>
            <p:ph idx="1" type="body"/>
          </p:nvPr>
        </p:nvSpPr>
        <p:spPr>
          <a:xfrm>
            <a:off x="819150" y="1290350"/>
            <a:ext cx="75057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marR="1270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Clr>
                <a:srgbClr val="231F20"/>
              </a:buClr>
              <a:buSzPts val="1600"/>
              <a:buChar char="●"/>
            </a:pPr>
            <a:r>
              <a:rPr lang="en" sz="1600">
                <a:solidFill>
                  <a:srgbClr val="231F20"/>
                </a:solidFill>
              </a:rPr>
              <a:t>Regression  seeks  to  discover  the  degree  of  the relationship  (Beta)  between  dependent  variable  and independent variables.</a:t>
            </a:r>
            <a:endParaRPr sz="1600">
              <a:solidFill>
                <a:srgbClr val="231F20"/>
              </a:solidFill>
            </a:endParaRPr>
          </a:p>
          <a:p>
            <a:pPr indent="-330200" lvl="0" marL="457200" marR="127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Char char="●"/>
            </a:pPr>
            <a:r>
              <a:rPr lang="en" sz="1600">
                <a:solidFill>
                  <a:srgbClr val="231F20"/>
                </a:solidFill>
              </a:rPr>
              <a:t>Regression  performed  between </a:t>
            </a:r>
            <a:r>
              <a:rPr b="1" lang="en" sz="1600">
                <a:solidFill>
                  <a:srgbClr val="231F20"/>
                </a:solidFill>
              </a:rPr>
              <a:t>GCPL </a:t>
            </a:r>
            <a:r>
              <a:rPr lang="en" sz="1600">
                <a:solidFill>
                  <a:srgbClr val="231F20"/>
                </a:solidFill>
              </a:rPr>
              <a:t>Monthly Equity Returns (Ri) and NIFTY50 Monthly Returns (Rm).</a:t>
            </a:r>
            <a:endParaRPr sz="1600">
              <a:solidFill>
                <a:srgbClr val="231F20"/>
              </a:solidFill>
            </a:endParaRPr>
          </a:p>
          <a:p>
            <a:pPr indent="-330200" lvl="0" marL="457200" marR="12700" rt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Char char="●"/>
            </a:pPr>
            <a:r>
              <a:rPr lang="en" sz="1600">
                <a:solidFill>
                  <a:srgbClr val="231F20"/>
                </a:solidFill>
              </a:rPr>
              <a:t>The measure of the systematic risk in the market or </a:t>
            </a:r>
            <a:r>
              <a:rPr lang="en" sz="1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𝛃 </a:t>
            </a:r>
            <a:r>
              <a:rPr lang="en" sz="1600">
                <a:solidFill>
                  <a:srgbClr val="231F20"/>
                </a:solidFill>
              </a:rPr>
              <a:t>is calculated using a time-series regression analysis.</a:t>
            </a:r>
            <a:endParaRPr sz="1600">
              <a:solidFill>
                <a:srgbClr val="231F20"/>
              </a:solidFill>
            </a:endParaRPr>
          </a:p>
          <a:p>
            <a:pPr indent="-330200" lvl="0" marL="457200" marR="12700" rtl="0" algn="just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231F20"/>
              </a:solidFill>
            </a:endParaRPr>
          </a:p>
          <a:p>
            <a:pPr indent="0" lvl="0" marL="0" marR="127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1F20"/>
              </a:solidFill>
            </a:endParaRPr>
          </a:p>
          <a:p>
            <a:pPr indent="0" lvl="0" marL="0" marR="127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1F20"/>
                </a:solidFill>
              </a:rPr>
              <a:t>	</a:t>
            </a:r>
            <a:endParaRPr sz="1600">
              <a:solidFill>
                <a:srgbClr val="231F20"/>
              </a:solidFill>
            </a:endParaRPr>
          </a:p>
          <a:p>
            <a:pPr indent="-330200" lvl="0" marL="457200" marR="127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600"/>
              <a:buChar char="●"/>
            </a:pPr>
            <a:r>
              <a:rPr lang="en" sz="1600">
                <a:solidFill>
                  <a:srgbClr val="231F20"/>
                </a:solidFill>
              </a:rPr>
              <a:t>Calculated </a:t>
            </a:r>
            <a:r>
              <a:rPr lang="en" sz="16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𝛃 for GCPL = 0.5983                    </a:t>
            </a:r>
            <a:endParaRPr sz="1600">
              <a:solidFill>
                <a:srgbClr val="231F20"/>
              </a:solidFill>
            </a:endParaRPr>
          </a:p>
          <a:p>
            <a:pPr indent="0" lvl="0" marL="0" marR="12700" rtl="0" algn="l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1F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138" y="2965900"/>
            <a:ext cx="60293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819150" y="561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COST OF EQUITY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819150" y="1347750"/>
            <a:ext cx="75057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31F20"/>
                </a:solidFill>
              </a:rPr>
              <a:t>The  CAPM  model  is  used  to  determine  the  cost of  equity  capital  for  the  firm.</a:t>
            </a:r>
            <a:endParaRPr sz="2400">
              <a:solidFill>
                <a:srgbClr val="231F20"/>
              </a:solidFill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31F20"/>
                </a:solidFill>
              </a:rPr>
              <a:t>The value of beta was calculated using regression analysis as well as top down approach.</a:t>
            </a:r>
            <a:endParaRPr sz="2400">
              <a:solidFill>
                <a:srgbClr val="231F20"/>
              </a:solidFill>
            </a:endParaRPr>
          </a:p>
          <a:p>
            <a:pPr indent="0" lvl="0" marL="12700" marR="12700" rtl="0" algn="just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31F20"/>
                </a:solidFill>
              </a:rPr>
              <a:t>The risk free rate was taken as the ytm of the government bonds while Nifty returns were taken for Rm.</a:t>
            </a:r>
            <a:endParaRPr sz="2500">
              <a:solidFill>
                <a:srgbClr val="231F20"/>
              </a:solidFill>
            </a:endParaRPr>
          </a:p>
          <a:p>
            <a:pPr indent="0" lvl="0" marL="12700" marR="12700" rtl="0" algn="just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31F20"/>
              </a:solidFill>
            </a:endParaRPr>
          </a:p>
          <a:p>
            <a:pPr indent="0" lvl="0" marL="12700" marR="12700" rtl="0" algn="just">
              <a:lnSpc>
                <a:spcPct val="113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31F20"/>
                </a:solidFill>
              </a:rPr>
              <a:t>COST OF EQUITY FORMULA: </a:t>
            </a:r>
            <a:r>
              <a:rPr b="1" lang="en" sz="2450">
                <a:solidFill>
                  <a:srgbClr val="231F20"/>
                </a:solidFill>
              </a:rPr>
              <a:t>K</a:t>
            </a:r>
            <a:r>
              <a:rPr b="1" baseline="-25000" lang="en" sz="2450">
                <a:solidFill>
                  <a:srgbClr val="231F20"/>
                </a:solidFill>
              </a:rPr>
              <a:t>E </a:t>
            </a:r>
            <a:r>
              <a:rPr b="1" lang="en" sz="2450">
                <a:solidFill>
                  <a:srgbClr val="231F20"/>
                </a:solidFill>
              </a:rPr>
              <a:t>= R</a:t>
            </a:r>
            <a:r>
              <a:rPr b="1" baseline="-25000" lang="en" sz="2450">
                <a:solidFill>
                  <a:srgbClr val="231F20"/>
                </a:solidFill>
              </a:rPr>
              <a:t>F</a:t>
            </a:r>
            <a:r>
              <a:rPr b="1" lang="en" sz="2450">
                <a:solidFill>
                  <a:srgbClr val="231F20"/>
                </a:solidFill>
              </a:rPr>
              <a:t> +</a:t>
            </a:r>
            <a:r>
              <a:rPr lang="en" sz="2450">
                <a:solidFill>
                  <a:srgbClr val="231F20"/>
                </a:solidFill>
              </a:rPr>
              <a:t> </a:t>
            </a:r>
            <a:r>
              <a:rPr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𝛃</a:t>
            </a:r>
            <a:r>
              <a:rPr b="1"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(E(R</a:t>
            </a:r>
            <a:r>
              <a:rPr b="1" baseline="-25000"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) - R</a:t>
            </a:r>
            <a:r>
              <a:rPr b="1" baseline="-25000"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1" lang="en" sz="245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245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31F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0"/>
          <p:cNvSpPr txBox="1"/>
          <p:nvPr>
            <p:ph type="title"/>
          </p:nvPr>
        </p:nvSpPr>
        <p:spPr>
          <a:xfrm>
            <a:off x="819150" y="560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COST OF DEBT</a:t>
            </a:r>
            <a:endParaRPr/>
          </a:p>
        </p:txBody>
      </p:sp>
      <p:sp>
        <p:nvSpPr>
          <p:cNvPr id="411" name="Google Shape;411;p50"/>
          <p:cNvSpPr txBox="1"/>
          <p:nvPr>
            <p:ph idx="1" type="body"/>
          </p:nvPr>
        </p:nvSpPr>
        <p:spPr>
          <a:xfrm>
            <a:off x="819150" y="1515525"/>
            <a:ext cx="75057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SzPts val="440"/>
              <a:buNone/>
            </a:pPr>
            <a:r>
              <a:rPr lang="en" sz="1480">
                <a:solidFill>
                  <a:srgbClr val="231F20"/>
                </a:solidFill>
              </a:rPr>
              <a:t>The  cost  of  debt  is  the  effective  interest rate  or  the  total  amount  of  interest  that  a company or individual owes on any liabilities, such as bonds and loans.</a:t>
            </a:r>
            <a:endParaRPr sz="1480">
              <a:solidFill>
                <a:srgbClr val="231F20"/>
              </a:solidFill>
            </a:endParaRPr>
          </a:p>
          <a:p>
            <a:pPr indent="0" lvl="0" marL="0" marR="215900" rtl="0" algn="l">
              <a:lnSpc>
                <a:spcPct val="103000"/>
              </a:lnSpc>
              <a:spcBef>
                <a:spcPts val="1700"/>
              </a:spcBef>
              <a:spcAft>
                <a:spcPts val="0"/>
              </a:spcAft>
              <a:buSzPts val="440"/>
              <a:buNone/>
            </a:pPr>
            <a:r>
              <a:rPr lang="en" sz="1420">
                <a:solidFill>
                  <a:srgbClr val="231F20"/>
                </a:solidFill>
              </a:rPr>
              <a:t>The  primary  company  (GCPL), based on its Interest  Coverage  Ratio has a Credit Rating  of B1/B+ which corresponds to a spread Value of  2.61%.</a:t>
            </a:r>
            <a:endParaRPr sz="1420">
              <a:solidFill>
                <a:srgbClr val="231F20"/>
              </a:solidFill>
            </a:endParaRPr>
          </a:p>
          <a:p>
            <a:pPr indent="0" lvl="0" marL="0" marR="215900" rtl="0" algn="l">
              <a:lnSpc>
                <a:spcPct val="103000"/>
              </a:lnSpc>
              <a:spcBef>
                <a:spcPts val="1700"/>
              </a:spcBef>
              <a:spcAft>
                <a:spcPts val="0"/>
              </a:spcAft>
              <a:buSzPts val="440"/>
              <a:buNone/>
            </a:pPr>
            <a:r>
              <a:rPr b="1" lang="en" sz="1420">
                <a:solidFill>
                  <a:srgbClr val="231F20"/>
                </a:solidFill>
              </a:rPr>
              <a:t>RISK FREE RATE + SPREAD = COST OF DEBT</a:t>
            </a:r>
            <a:endParaRPr b="1" sz="1420">
              <a:solidFill>
                <a:srgbClr val="231F20"/>
              </a:solidFill>
            </a:endParaRPr>
          </a:p>
          <a:p>
            <a:pPr indent="0" lvl="0" marL="0" marR="215900" rtl="0" algn="l">
              <a:lnSpc>
                <a:spcPct val="103000"/>
              </a:lnSpc>
              <a:spcBef>
                <a:spcPts val="1700"/>
              </a:spcBef>
              <a:spcAft>
                <a:spcPts val="0"/>
              </a:spcAft>
              <a:buSzPts val="440"/>
              <a:buNone/>
            </a:pPr>
            <a:r>
              <a:rPr b="1" lang="en" sz="1420">
                <a:solidFill>
                  <a:srgbClr val="231F20"/>
                </a:solidFill>
              </a:rPr>
              <a:t>INTEREST COVERAGE RATIO = 1.79844</a:t>
            </a:r>
            <a:endParaRPr b="1" sz="1420">
              <a:solidFill>
                <a:srgbClr val="231F20"/>
              </a:solidFill>
            </a:endParaRPr>
          </a:p>
          <a:p>
            <a:pPr indent="0" lvl="0" marL="0" marR="215900" rtl="0" algn="l">
              <a:lnSpc>
                <a:spcPct val="103000"/>
              </a:lnSpc>
              <a:spcBef>
                <a:spcPts val="1700"/>
              </a:spcBef>
              <a:spcAft>
                <a:spcPts val="0"/>
              </a:spcAft>
              <a:buSzPts val="440"/>
              <a:buNone/>
            </a:pPr>
            <a:r>
              <a:rPr b="1" lang="en" sz="1420">
                <a:solidFill>
                  <a:srgbClr val="231F20"/>
                </a:solidFill>
              </a:rPr>
              <a:t>SPREAD = 2.61%</a:t>
            </a:r>
            <a:endParaRPr b="1" sz="1420">
              <a:solidFill>
                <a:srgbClr val="231F20"/>
              </a:solidFill>
            </a:endParaRPr>
          </a:p>
          <a:p>
            <a:pPr indent="0" lvl="0" marL="0" marR="215900" rtl="0" algn="l">
              <a:lnSpc>
                <a:spcPct val="103000"/>
              </a:lnSpc>
              <a:spcBef>
                <a:spcPts val="1700"/>
              </a:spcBef>
              <a:spcAft>
                <a:spcPts val="0"/>
              </a:spcAft>
              <a:buSzPts val="440"/>
              <a:buNone/>
            </a:pPr>
            <a:r>
              <a:rPr b="1" lang="en" sz="1420">
                <a:solidFill>
                  <a:srgbClr val="231F20"/>
                </a:solidFill>
              </a:rPr>
              <a:t>COST OF DEBT = 6.384%</a:t>
            </a:r>
            <a:endParaRPr b="1" sz="1420">
              <a:solidFill>
                <a:srgbClr val="231F20"/>
              </a:solidFill>
            </a:endParaRPr>
          </a:p>
          <a:p>
            <a:pPr indent="0" lvl="0" marL="0" marR="12700" rtl="0" algn="l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380">
              <a:solidFill>
                <a:srgbClr val="231F2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82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/>
          <p:nvPr>
            <p:ph type="title"/>
          </p:nvPr>
        </p:nvSpPr>
        <p:spPr>
          <a:xfrm>
            <a:off x="819150" y="462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OF EQUITY</a:t>
            </a:r>
            <a:endParaRPr/>
          </a:p>
        </p:txBody>
      </p:sp>
      <p:sp>
        <p:nvSpPr>
          <p:cNvPr id="417" name="Google Shape;417;p51"/>
          <p:cNvSpPr txBox="1"/>
          <p:nvPr>
            <p:ph idx="1" type="body"/>
          </p:nvPr>
        </p:nvSpPr>
        <p:spPr>
          <a:xfrm>
            <a:off x="307675" y="1049850"/>
            <a:ext cx="84315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20700" rtl="0" algn="l">
              <a:lnSpc>
                <a:spcPct val="58000"/>
              </a:lnSpc>
              <a:spcBef>
                <a:spcPts val="100"/>
              </a:spcBef>
              <a:spcAft>
                <a:spcPts val="0"/>
              </a:spcAft>
              <a:buSzPts val="328"/>
              <a:buNone/>
            </a:pPr>
            <a:r>
              <a:rPr lang="en" sz="1200">
                <a:solidFill>
                  <a:srgbClr val="000000"/>
                </a:solidFill>
              </a:rPr>
              <a:t>The market value of equity, also known as market capitalization, represents the total value of a company's ownership as determined by the stock market. It is the aggregate value of all outstanding shares of a company's stock, reflecting the price investors are willing to pay for the company at a given point in time.</a:t>
            </a:r>
            <a:endParaRPr sz="1200">
              <a:solidFill>
                <a:srgbClr val="000000"/>
              </a:solidFill>
            </a:endParaRPr>
          </a:p>
          <a:p>
            <a:pPr indent="0" lvl="0" marL="12700" marR="520700" rtl="0" algn="l">
              <a:lnSpc>
                <a:spcPct val="58000"/>
              </a:lnSpc>
              <a:spcBef>
                <a:spcPts val="10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12700" marR="520700" rtl="0" algn="l">
              <a:lnSpc>
                <a:spcPct val="58000"/>
              </a:lnSpc>
              <a:spcBef>
                <a:spcPts val="100"/>
              </a:spcBef>
              <a:spcAft>
                <a:spcPts val="0"/>
              </a:spcAft>
              <a:buSzPts val="328"/>
              <a:buNone/>
            </a:pPr>
            <a:r>
              <a:rPr b="1" lang="en" sz="1200">
                <a:solidFill>
                  <a:srgbClr val="000000"/>
                </a:solidFill>
              </a:rPr>
              <a:t>Market Value of Equity=Current Share Price×Total Number of Outstanding Shares</a:t>
            </a:r>
            <a:endParaRPr b="1" sz="1200">
              <a:solidFill>
                <a:srgbClr val="000000"/>
              </a:solidFill>
            </a:endParaRPr>
          </a:p>
          <a:p>
            <a:pPr indent="0" lvl="0" marL="12700" marR="520700" rtl="0" algn="l">
              <a:lnSpc>
                <a:spcPct val="58000"/>
              </a:lnSpc>
              <a:spcBef>
                <a:spcPts val="10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12700" marR="520700" rtl="0" algn="l">
              <a:lnSpc>
                <a:spcPct val="58000"/>
              </a:lnSpc>
              <a:spcBef>
                <a:spcPts val="100"/>
              </a:spcBef>
              <a:spcAft>
                <a:spcPts val="0"/>
              </a:spcAft>
              <a:buSzPts val="328"/>
              <a:buNone/>
            </a:pPr>
            <a:r>
              <a:rPr lang="en" sz="1200">
                <a:solidFill>
                  <a:srgbClr val="000000"/>
                </a:solidFill>
              </a:rPr>
              <a:t>This value represents how much the company is worth in the eyes of investors and traders in the stock market. It is a dynamic measure that changes as the company’s stock price fluctuates due to various factors such as company performance, economic conditions, and investor sentiment.</a:t>
            </a:r>
            <a:endParaRPr sz="1200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rPr lang="en" sz="1200">
                <a:solidFill>
                  <a:srgbClr val="000000"/>
                </a:solidFill>
              </a:rPr>
              <a:t>The market value of equity serves as an indicator of a company's size and is often used to classify companies as small-cap, mid-cap, or large-cap. It is also an important metric for evaluating investment opportunities and comparing companies within the same industry.</a:t>
            </a:r>
            <a:endParaRPr sz="1200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sz="543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rPr lang="en" sz="1142">
                <a:solidFill>
                  <a:srgbClr val="000000"/>
                </a:solidFill>
              </a:rPr>
              <a:t>Closing Stock Price = 1159.25</a:t>
            </a:r>
            <a:endParaRPr sz="1142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rPr lang="en" sz="1142">
                <a:solidFill>
                  <a:srgbClr val="000000"/>
                </a:solidFill>
              </a:rPr>
              <a:t>No  of Shares Outstanding = 1022820329      </a:t>
            </a:r>
            <a:endParaRPr sz="677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sz="1142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rPr b="1" lang="en" sz="1142">
                <a:solidFill>
                  <a:srgbClr val="000000"/>
                </a:solidFill>
              </a:rPr>
              <a:t>Market Value of Equity=Current Share Price×Total Number of Outstanding Shares</a:t>
            </a:r>
            <a:endParaRPr b="1" sz="1142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b="1" sz="1142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rPr lang="en" sz="1142">
                <a:solidFill>
                  <a:srgbClr val="000000"/>
                </a:solidFill>
              </a:rPr>
              <a:t>Market Cap on 31 March 2024</a:t>
            </a:r>
            <a:r>
              <a:rPr b="1" lang="en" sz="1142">
                <a:solidFill>
                  <a:srgbClr val="000000"/>
                </a:solidFill>
              </a:rPr>
              <a:t>:   </a:t>
            </a:r>
            <a:r>
              <a:rPr lang="en" sz="1142">
                <a:solidFill>
                  <a:srgbClr val="000000"/>
                </a:solidFill>
              </a:rPr>
              <a:t>11,85,70,44,66,393.25</a:t>
            </a:r>
            <a:endParaRPr sz="677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b="1" sz="1142">
              <a:solidFill>
                <a:srgbClr val="000000"/>
              </a:solidFill>
            </a:endParaRPr>
          </a:p>
          <a:p>
            <a:pPr indent="0" lvl="0" marL="12700" marR="12700" rtl="0" algn="l">
              <a:lnSpc>
                <a:spcPct val="58000"/>
              </a:lnSpc>
              <a:spcBef>
                <a:spcPts val="0"/>
              </a:spcBef>
              <a:spcAft>
                <a:spcPts val="0"/>
              </a:spcAft>
              <a:buSzPts val="328"/>
              <a:buNone/>
            </a:pPr>
            <a:r>
              <a:t/>
            </a:r>
            <a:endParaRPr sz="543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65000"/>
              </a:lnSpc>
              <a:spcBef>
                <a:spcPts val="0"/>
              </a:spcBef>
              <a:spcAft>
                <a:spcPts val="1200"/>
              </a:spcAft>
              <a:buSzPts val="328"/>
              <a:buNone/>
            </a:pPr>
            <a:r>
              <a:t/>
            </a:r>
            <a:endParaRPr sz="394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ctrTitle"/>
          </p:nvPr>
        </p:nvSpPr>
        <p:spPr>
          <a:xfrm>
            <a:off x="391950" y="397400"/>
            <a:ext cx="8360100" cy="7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About the company</a:t>
            </a:r>
            <a:endParaRPr sz="3500"/>
          </a:p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391950" y="967000"/>
            <a:ext cx="8360100" cy="35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is committed to fostering a culture of creativity and collaboration among its employees and aims to expand its reach in international markets while maintaining a robust local presence.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company operates sustainably and responsibly, focusing on the well-being of communities and the environment.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Portfolio: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offers a diverse range of products, including soaps, hair colorants, toiletries, liquid detergents, household insecticides, and air care products. Notable brands under GCPL include 'Cinthol', 'Godrej No.1', 'Godrej Expert', and 'Ezee'. 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Leadership: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Nisaba Godrej has been serving as the Executive Chairperson of GCPL since May 2017. ​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Sustainability Initiatives: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GCPL places a strong emphasis on sustainability and social responsibility, actively championing social initiatives for over 125 years. ​</a:t>
            </a:r>
            <a:endParaRPr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Financial Highlights: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fiscal year 2023-24, GCPL reported revenues of USD 1.7 billion and a market capitalization of USD 15 billion.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775350" y="462400"/>
            <a:ext cx="7505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VALUE OF DEBT</a:t>
            </a:r>
            <a:endParaRPr/>
          </a:p>
        </p:txBody>
      </p:sp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775350" y="1171600"/>
            <a:ext cx="7505700" cy="3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lang="en" sz="1268">
                <a:solidFill>
                  <a:srgbClr val="000000"/>
                </a:solidFill>
              </a:rPr>
              <a:t>The formula for the market value of a bond is:</a:t>
            </a:r>
            <a:endParaRPr sz="1268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b="1" lang="en" sz="1168">
                <a:solidFill>
                  <a:srgbClr val="000000"/>
                </a:solidFill>
              </a:rPr>
              <a:t>Market Value of Debt=∑ C/(1+r)^t+F/(1+r)^n</a:t>
            </a:r>
            <a:endParaRPr b="1" sz="1168">
              <a:solidFill>
                <a:srgbClr val="000000"/>
              </a:solidFill>
            </a:endParaRPr>
          </a:p>
          <a:p>
            <a:pPr indent="0" lvl="0" marL="584200" marR="1219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68">
                <a:solidFill>
                  <a:srgbClr val="000000"/>
                </a:solidFill>
              </a:rPr>
              <a:t>C is the annual coupon payment (interest). r is the current market interest rate or yield. t is the time period (year) for each coupon. F is the face value or principal of the bond.</a:t>
            </a:r>
            <a:endParaRPr sz="1168">
              <a:solidFill>
                <a:srgbClr val="000000"/>
              </a:solidFill>
            </a:endParaRPr>
          </a:p>
          <a:p>
            <a:pPr indent="0" lvl="0" marL="58420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lang="en" sz="1168">
                <a:solidFill>
                  <a:srgbClr val="000000"/>
                </a:solidFill>
              </a:rPr>
              <a:t>n is the total number of periods (years) until maturity.</a:t>
            </a:r>
            <a:endParaRPr sz="1168">
              <a:solidFill>
                <a:srgbClr val="000000"/>
              </a:solidFill>
            </a:endParaRPr>
          </a:p>
          <a:p>
            <a:pPr indent="0" lvl="0" marL="0" marR="3429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168">
                <a:solidFill>
                  <a:srgbClr val="000000"/>
                </a:solidFill>
              </a:rPr>
              <a:t>Annual Coupon Payment=Book Value of Debt×Annual Coupon Rate</a:t>
            </a:r>
            <a:endParaRPr b="1" sz="1168">
              <a:solidFill>
                <a:srgbClr val="000000"/>
              </a:solidFill>
            </a:endParaRPr>
          </a:p>
          <a:p>
            <a:pPr indent="0" lvl="0" marL="0" marR="3429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168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852"/>
              <a:buNone/>
            </a:pPr>
            <a:r>
              <a:rPr b="1" lang="en" sz="1265">
                <a:solidFill>
                  <a:srgbClr val="000000"/>
                </a:solidFill>
              </a:rPr>
              <a:t>Present Value of Coupon Payments: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852"/>
              <a:buNone/>
            </a:pPr>
            <a:r>
              <a:rPr b="1" lang="en" sz="1265">
                <a:solidFill>
                  <a:srgbClr val="000000"/>
                </a:solidFill>
              </a:rPr>
              <a:t>Coupon Payments PV=∑ Annual Coupon Payment/(1+Cost of Debt)^t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0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65">
                <a:solidFill>
                  <a:srgbClr val="000000"/>
                </a:solidFill>
              </a:rPr>
              <a:t>Present Value of Principal: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65">
                <a:solidFill>
                  <a:srgbClr val="000000"/>
                </a:solidFill>
              </a:rPr>
              <a:t>Principal PV= Book Value of Debt/ (1+Cost of Debt)^T</a:t>
            </a:r>
            <a:endParaRPr b="1" sz="12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65">
                <a:solidFill>
                  <a:srgbClr val="000000"/>
                </a:solidFill>
              </a:rPr>
              <a:t>Market Value of Debt=Coupon Payments PV+Principal PV</a:t>
            </a:r>
            <a:endParaRPr b="1" sz="1265">
              <a:solidFill>
                <a:srgbClr val="000000"/>
              </a:solidFill>
            </a:endParaRPr>
          </a:p>
          <a:p>
            <a:pPr indent="0" lvl="0" marL="355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0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</a:rPr>
              <a:t>Book Value of Debt on 31 March 2024</a:t>
            </a:r>
            <a:r>
              <a:rPr lang="en" sz="1207">
                <a:solidFill>
                  <a:srgbClr val="000000"/>
                </a:solidFill>
              </a:rPr>
              <a:t>: </a:t>
            </a:r>
            <a:endParaRPr sz="120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</a:rPr>
              <a:t>Cost of Debt =  </a:t>
            </a:r>
            <a:r>
              <a:rPr lang="en" sz="1207">
                <a:solidFill>
                  <a:srgbClr val="000000"/>
                </a:solidFill>
              </a:rPr>
              <a:t>6.384%</a:t>
            </a:r>
            <a:r>
              <a:rPr b="1" lang="en" sz="1207">
                <a:solidFill>
                  <a:srgbClr val="000000"/>
                </a:solidFill>
              </a:rPr>
              <a:t> </a:t>
            </a:r>
            <a:endParaRPr b="1" sz="120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rPr b="1" lang="en" sz="1207">
                <a:solidFill>
                  <a:srgbClr val="000000"/>
                </a:solidFill>
              </a:rPr>
              <a:t>Market Value of Debt</a:t>
            </a:r>
            <a:r>
              <a:rPr lang="en" sz="1207">
                <a:solidFill>
                  <a:srgbClr val="000000"/>
                </a:solidFill>
              </a:rPr>
              <a:t>:  32,22,21,00,000       </a:t>
            </a:r>
            <a:endParaRPr sz="105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207">
              <a:solidFill>
                <a:srgbClr val="000000"/>
              </a:solidFill>
            </a:endParaRPr>
          </a:p>
          <a:p>
            <a:pPr indent="0" lvl="0" marL="355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b="1" sz="1065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742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819150" y="435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WACC</a:t>
            </a:r>
            <a:endParaRPr/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819150" y="1284025"/>
            <a:ext cx="7505700" cy="33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215900" rtl="0" algn="just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53">
              <a:solidFill>
                <a:srgbClr val="231F20"/>
              </a:solidFill>
            </a:endParaRPr>
          </a:p>
          <a:p>
            <a:pPr indent="0" lvl="0" marL="0" marR="215900" rtl="0" algn="just">
              <a:lnSpc>
                <a:spcPct val="114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653">
              <a:solidFill>
                <a:srgbClr val="231F20"/>
              </a:solidFill>
            </a:endParaRPr>
          </a:p>
          <a:p>
            <a:pPr indent="0" lvl="0" marL="0" marR="215900" rtl="0" algn="just">
              <a:lnSpc>
                <a:spcPct val="114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231F20"/>
                </a:solidFill>
              </a:rPr>
              <a:t>Weighted Average Cost of Capital (WACC)  </a:t>
            </a:r>
            <a:r>
              <a:rPr lang="en" sz="5600">
                <a:solidFill>
                  <a:srgbClr val="231F20"/>
                </a:solidFill>
              </a:rPr>
              <a:t>represents  a  company's  average  after-tax cost  of  capital  from  all  sources,  including  common  stock,  preferred  stock,  bonds,  and other  forms  of  debt.  As  such,  WACC  is  the  average  rate  that  a  company  expects  to pay to finance its business.</a:t>
            </a:r>
            <a:endParaRPr sz="5600">
              <a:solidFill>
                <a:srgbClr val="231F20"/>
              </a:solidFill>
            </a:endParaRPr>
          </a:p>
          <a:p>
            <a:pPr indent="0" lvl="0" marL="0" marR="215900" rtl="0" algn="just">
              <a:lnSpc>
                <a:spcPct val="114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rgbClr val="231F2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231F20"/>
                </a:solidFill>
              </a:rPr>
              <a:t>D = </a:t>
            </a:r>
            <a:r>
              <a:rPr b="1" lang="en" sz="6400">
                <a:solidFill>
                  <a:srgbClr val="000000"/>
                </a:solidFill>
              </a:rPr>
              <a:t>32,22,21,00,000</a:t>
            </a:r>
            <a:endParaRPr b="1"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E = 11,85,70,44,66,393.25</a:t>
            </a:r>
            <a:endParaRPr b="1"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E/V = 0.99135</a:t>
            </a:r>
            <a:endParaRPr b="1"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D/V = 0.00864</a:t>
            </a:r>
            <a:endParaRPr b="1"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WACC = 0.14598</a:t>
            </a:r>
            <a:endParaRPr b="1"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7">
              <a:solidFill>
                <a:srgbClr val="000000"/>
              </a:solidFill>
            </a:endParaRPr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002725"/>
            <a:ext cx="77343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title"/>
          </p:nvPr>
        </p:nvSpPr>
        <p:spPr>
          <a:xfrm>
            <a:off x="819150" y="528100"/>
            <a:ext cx="7505700" cy="7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VALUING FIRM USING DCF</a:t>
            </a:r>
            <a:endParaRPr/>
          </a:p>
        </p:txBody>
      </p:sp>
      <p:sp>
        <p:nvSpPr>
          <p:cNvPr id="436" name="Google Shape;436;p54"/>
          <p:cNvSpPr txBox="1"/>
          <p:nvPr>
            <p:ph idx="1" type="body"/>
          </p:nvPr>
        </p:nvSpPr>
        <p:spPr>
          <a:xfrm>
            <a:off x="819150" y="1351925"/>
            <a:ext cx="7505700" cy="30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Char char="●"/>
            </a:pPr>
            <a:r>
              <a:rPr lang="en">
                <a:solidFill>
                  <a:srgbClr val="191919"/>
                </a:solidFill>
              </a:rPr>
              <a:t>Having projected different income statements and balance sheet figures using rolling means and OLS estimates, we project FCFE and FCFF cash flow streams for the </a:t>
            </a:r>
            <a:r>
              <a:rPr lang="en">
                <a:solidFill>
                  <a:srgbClr val="191919"/>
                </a:solidFill>
              </a:rPr>
              <a:t>next</a:t>
            </a:r>
            <a:r>
              <a:rPr lang="en">
                <a:solidFill>
                  <a:srgbClr val="191919"/>
                </a:solidFill>
              </a:rPr>
              <a:t> five years.</a:t>
            </a:r>
            <a:endParaRPr>
              <a:solidFill>
                <a:srgbClr val="19191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Char char="●"/>
            </a:pPr>
            <a:r>
              <a:rPr lang="en">
                <a:solidFill>
                  <a:srgbClr val="191919"/>
                </a:solidFill>
              </a:rPr>
              <a:t>We calculate terminal value using discount rates and </a:t>
            </a:r>
            <a:r>
              <a:rPr lang="en">
                <a:solidFill>
                  <a:srgbClr val="191919"/>
                </a:solidFill>
              </a:rPr>
              <a:t>growth</a:t>
            </a:r>
            <a:r>
              <a:rPr lang="en">
                <a:solidFill>
                  <a:srgbClr val="191919"/>
                </a:solidFill>
              </a:rPr>
              <a:t> rate that we have estimated.</a:t>
            </a:r>
            <a:endParaRPr>
              <a:solidFill>
                <a:srgbClr val="191919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Char char="●"/>
            </a:pPr>
            <a:r>
              <a:rPr lang="en">
                <a:solidFill>
                  <a:srgbClr val="191919"/>
                </a:solidFill>
              </a:rPr>
              <a:t>These are used as inputs in DCF valuation method and an NPV of the firm is computed.</a:t>
            </a:r>
            <a:endParaRPr>
              <a:solidFill>
                <a:srgbClr val="19191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91919"/>
              </a:solidFill>
            </a:endParaRPr>
          </a:p>
        </p:txBody>
      </p:sp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75" y="2621637"/>
            <a:ext cx="3154525" cy="14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4"/>
          <p:cNvSpPr txBox="1"/>
          <p:nvPr/>
        </p:nvSpPr>
        <p:spPr>
          <a:xfrm>
            <a:off x="4782975" y="2458075"/>
            <a:ext cx="3891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9" name="Google Shape;439;p54"/>
          <p:cNvGraphicFramePr/>
          <p:nvPr/>
        </p:nvGraphicFramePr>
        <p:xfrm>
          <a:off x="3783400" y="245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{D62A4971-F5BE-4737-8BBF-666D6597DD22}</a:tableStyleId>
              </a:tblPr>
              <a:tblGrid>
                <a:gridCol w="1268475"/>
                <a:gridCol w="1268475"/>
                <a:gridCol w="1268475"/>
                <a:gridCol w="1268475"/>
              </a:tblGrid>
              <a:tr h="56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DCF METHOD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TERMINAL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VALUATION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FCFF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118365.024Cr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5.91%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88825.68Cr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FCFE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169821.67Cr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7.74%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116979.09Cr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5"/>
          <p:cNvSpPr txBox="1"/>
          <p:nvPr>
            <p:ph type="title"/>
          </p:nvPr>
        </p:nvSpPr>
        <p:spPr>
          <a:xfrm>
            <a:off x="414900" y="274775"/>
            <a:ext cx="83142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GROWTH RATE</a:t>
            </a:r>
            <a:endParaRPr/>
          </a:p>
        </p:txBody>
      </p:sp>
      <p:sp>
        <p:nvSpPr>
          <p:cNvPr id="445" name="Google Shape;445;p55"/>
          <p:cNvSpPr txBox="1"/>
          <p:nvPr>
            <p:ph idx="1" type="body"/>
          </p:nvPr>
        </p:nvSpPr>
        <p:spPr>
          <a:xfrm>
            <a:off x="413300" y="991175"/>
            <a:ext cx="5049900" cy="17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Growth Rate Using Reinvestment Rate and ROE and ROA for GCPL</a:t>
            </a:r>
            <a:r>
              <a:rPr b="1" lang="en" sz="1500"/>
              <a:t> :</a:t>
            </a:r>
            <a:endParaRPr b="1"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GROWTH RATE FOR FCFF : 5.91% ( ROA * Retention Ratio)</a:t>
            </a:r>
            <a:endParaRPr b="1" sz="15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GROWTH RATE FOR FCFE = 7.74% (ROE * </a:t>
            </a:r>
            <a:r>
              <a:rPr b="1" lang="en" sz="1500"/>
              <a:t>Retention</a:t>
            </a:r>
            <a:r>
              <a:rPr b="1" lang="en" sz="1500"/>
              <a:t> Ratio)</a:t>
            </a:r>
            <a:endParaRPr b="1" sz="1500"/>
          </a:p>
        </p:txBody>
      </p:sp>
      <p:sp>
        <p:nvSpPr>
          <p:cNvPr id="446" name="Google Shape;446;p55"/>
          <p:cNvSpPr txBox="1"/>
          <p:nvPr/>
        </p:nvSpPr>
        <p:spPr>
          <a:xfrm>
            <a:off x="413300" y="2699700"/>
            <a:ext cx="46503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Growth Rate Using Relative Valuation Method</a:t>
            </a: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The 3-year average ROE and Dividend payout ratio was taken to get a growth rate. These growth rate values were averaged to get an industry average growth rate, which is used as a relative growth rate for our firm </a:t>
            </a:r>
            <a:r>
              <a:rPr b="1" lang="en">
                <a:solidFill>
                  <a:srgbClr val="22222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Godrej Consumer Products Ltd</a:t>
            </a:r>
            <a:endParaRPr b="1">
              <a:solidFill>
                <a:srgbClr val="22222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500" y="2893500"/>
            <a:ext cx="4051375" cy="170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5"/>
          <p:cNvSpPr txBox="1"/>
          <p:nvPr/>
        </p:nvSpPr>
        <p:spPr>
          <a:xfrm>
            <a:off x="425100" y="4126550"/>
            <a:ext cx="43821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Thus, we get g= 9.95% from relative approach </a:t>
            </a:r>
            <a:endParaRPr b="1"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/>
          <p:nvPr>
            <p:ph type="title"/>
          </p:nvPr>
        </p:nvSpPr>
        <p:spPr>
          <a:xfrm>
            <a:off x="715100" y="110375"/>
            <a:ext cx="7871400" cy="12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Relative valuation of company</a:t>
            </a:r>
            <a:endParaRPr/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425" y="896300"/>
            <a:ext cx="8581150" cy="11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25" y="2015500"/>
            <a:ext cx="4606074" cy="18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500" y="2395600"/>
            <a:ext cx="3787025" cy="14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6"/>
          <p:cNvSpPr txBox="1"/>
          <p:nvPr/>
        </p:nvSpPr>
        <p:spPr>
          <a:xfrm>
            <a:off x="436850" y="3985625"/>
            <a:ext cx="8384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At a current price of 1157 rupees compared to the calculated fair value of 955.79 rupees, Godrej Consumer Products is overvalued by approximately 21%.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/>
          <p:nvPr>
            <p:ph type="title"/>
          </p:nvPr>
        </p:nvSpPr>
        <p:spPr>
          <a:xfrm>
            <a:off x="715100" y="345250"/>
            <a:ext cx="78714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eferences </a:t>
            </a:r>
            <a:endParaRPr/>
          </a:p>
        </p:txBody>
      </p:sp>
      <p:sp>
        <p:nvSpPr>
          <p:cNvPr id="463" name="Google Shape;463;p57"/>
          <p:cNvSpPr txBox="1"/>
          <p:nvPr>
            <p:ph idx="1" type="body"/>
          </p:nvPr>
        </p:nvSpPr>
        <p:spPr>
          <a:xfrm>
            <a:off x="715250" y="1519575"/>
            <a:ext cx="7812600" cy="28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Bloomberg</a:t>
            </a:r>
            <a:br>
              <a:rPr lang="en" sz="1400"/>
            </a:br>
            <a:br>
              <a:rPr lang="en" sz="1400"/>
            </a:b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https://docs.google.com/spreadsheets/d/1KCsms5D8CceRTbYki4ygCs5vlzVhCAvu/edit?usp=sharing&amp;ouid=101057529683988520379&amp;rtpof=true&amp;sd=true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type="title"/>
          </p:nvPr>
        </p:nvSpPr>
        <p:spPr>
          <a:xfrm>
            <a:off x="2386200" y="1942325"/>
            <a:ext cx="4368600" cy="16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8" y="211375"/>
            <a:ext cx="8743725" cy="47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0" y="204325"/>
            <a:ext cx="8727352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/>
        </p:nvSpPr>
        <p:spPr>
          <a:xfrm>
            <a:off x="389875" y="204325"/>
            <a:ext cx="7269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BOARD OF DIRECTORS</a:t>
            </a:r>
            <a:endParaRPr b="1" sz="2400" u="sng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715100" y="345250"/>
            <a:ext cx="78714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715250" y="1519575"/>
            <a:ext cx="7812600" cy="28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25" y="192575"/>
            <a:ext cx="8693374" cy="474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472075" y="263050"/>
            <a:ext cx="60360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SHAREHOLDING PATTERN</a:t>
            </a:r>
            <a:endParaRPr b="1" sz="2700" u="sng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509100" y="91050"/>
            <a:ext cx="81258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Portfolio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508650" y="1051750"/>
            <a:ext cx="6739200" cy="34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Home Care: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Household Insecticides: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Goodknight: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leading brand providing mosquito repellents in various formats, including coils, liquids, and agarbattis.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Offers solutions for eliminating insects such as mosquitoes and cockroaches.​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Care: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Godrej aer: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range of air fresheners available in formats suitable for both homes and cars.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Fabric Care: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Ezee Liquid Detergent: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Specially formulated for delicate fabrics like woolens, ensuring gentle cleaning.​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Hygiene: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Godrej Protekt: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Offers a variety of hygiene products, including hand sanitizers and disinfectant sprays.​</a:t>
            </a:r>
            <a:endParaRPr sz="1700"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325" y="691425"/>
            <a:ext cx="15621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250" y="2215425"/>
            <a:ext cx="12096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237200" y="1460850"/>
            <a:ext cx="5448900" cy="27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Personal Care: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Wash and Hygiene: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Cinthol: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popular soap brand known for its refreshing fragrances and skin-friendly properties.​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Godrej No.1: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Offers a variety of soaps enriched with natural ingredients.​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Hair Colour: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Godrej Expert Rich Crème: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no-ammonia hair color enriched with aloe vera and milk protein for nourishment.​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Renew: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Provides long-lasting hair color solutions with a range of shades.​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Premium Beauty and Professional Products: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Bblunt: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professional hair care and styling brand offering salon-quality products.​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i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Godrej Professional: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dedicated range of professional hair products catering to salon needs.​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00" y="743950"/>
            <a:ext cx="2269625" cy="1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25" y="2471199"/>
            <a:ext cx="2133575" cy="2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